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2"/>
  </p:notesMasterIdLst>
  <p:handoutMasterIdLst>
    <p:handoutMasterId r:id="rId33"/>
  </p:handoutMasterIdLst>
  <p:sldIdLst>
    <p:sldId id="295" r:id="rId3"/>
    <p:sldId id="385" r:id="rId4"/>
    <p:sldId id="382" r:id="rId5"/>
    <p:sldId id="392" r:id="rId6"/>
    <p:sldId id="383" r:id="rId7"/>
    <p:sldId id="386" r:id="rId8"/>
    <p:sldId id="387" r:id="rId9"/>
    <p:sldId id="388" r:id="rId10"/>
    <p:sldId id="389" r:id="rId11"/>
    <p:sldId id="390" r:id="rId12"/>
    <p:sldId id="391" r:id="rId13"/>
    <p:sldId id="393" r:id="rId14"/>
    <p:sldId id="394" r:id="rId15"/>
    <p:sldId id="395" r:id="rId16"/>
    <p:sldId id="384" r:id="rId17"/>
    <p:sldId id="316" r:id="rId18"/>
    <p:sldId id="397" r:id="rId19"/>
    <p:sldId id="398" r:id="rId20"/>
    <p:sldId id="399" r:id="rId21"/>
    <p:sldId id="379" r:id="rId22"/>
    <p:sldId id="311" r:id="rId23"/>
    <p:sldId id="380" r:id="rId24"/>
    <p:sldId id="381" r:id="rId25"/>
    <p:sldId id="396" r:id="rId26"/>
    <p:sldId id="317" r:id="rId27"/>
    <p:sldId id="332" r:id="rId28"/>
    <p:sldId id="327" r:id="rId29"/>
    <p:sldId id="328" r:id="rId30"/>
    <p:sldId id="330" r:id="rId31"/>
  </p:sldIdLst>
  <p:sldSz cx="9904095" cy="6859270"/>
  <p:notesSz cx="6797675" cy="9874250"/>
  <p:custDataLst>
    <p:tags r:id="rId37"/>
  </p:custDataLst>
  <p:defaultTextStyle>
    <a:defPPr>
      <a:defRPr lang="de-DE"/>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31" userDrawn="1">
          <p15:clr>
            <a:srgbClr val="A4A3A4"/>
          </p15:clr>
        </p15:guide>
        <p15:guide id="2" orient="horz" pos="187" userDrawn="1">
          <p15:clr>
            <a:srgbClr val="A4A3A4"/>
          </p15:clr>
        </p15:guide>
        <p15:guide id="3" orient="horz" pos="3975" userDrawn="1">
          <p15:clr>
            <a:srgbClr val="A4A3A4"/>
          </p15:clr>
        </p15:guide>
        <p15:guide id="4" orient="horz" pos="4066" userDrawn="1">
          <p15:clr>
            <a:srgbClr val="A4A3A4"/>
          </p15:clr>
        </p15:guide>
        <p15:guide id="5" orient="horz" pos="867" userDrawn="1">
          <p15:clr>
            <a:srgbClr val="A4A3A4"/>
          </p15:clr>
        </p15:guide>
        <p15:guide id="6" orient="horz" pos="572" userDrawn="1">
          <p15:clr>
            <a:srgbClr val="A4A3A4"/>
          </p15:clr>
        </p15:guide>
        <p15:guide id="7" orient="horz" pos="0" userDrawn="1">
          <p15:clr>
            <a:srgbClr val="A4A3A4"/>
          </p15:clr>
        </p15:guide>
        <p15:guide id="8" pos="3119" userDrawn="1">
          <p15:clr>
            <a:srgbClr val="A4A3A4"/>
          </p15:clr>
        </p15:guide>
        <p15:guide id="9" pos="3210" userDrawn="1">
          <p15:clr>
            <a:srgbClr val="A4A3A4"/>
          </p15:clr>
        </p15:guide>
        <p15:guide id="10" pos="6238" userDrawn="1">
          <p15:clr>
            <a:srgbClr val="A4A3A4"/>
          </p15:clr>
        </p15:guide>
        <p15:guide id="11" pos="6090" userDrawn="1">
          <p15:clr>
            <a:srgbClr val="A4A3A4"/>
          </p15:clr>
        </p15:guide>
        <p15:guide id="12" pos="3028" userDrawn="1">
          <p15:clr>
            <a:srgbClr val="A4A3A4"/>
          </p15:clr>
        </p15:guide>
        <p15:guide id="13" pos="171" userDrawn="1">
          <p15:clr>
            <a:srgbClr val="A4A3A4"/>
          </p15:clr>
        </p15:guide>
        <p15:guide id="14" pos="5954" userDrawn="1">
          <p15:clr>
            <a:srgbClr val="A4A3A4"/>
          </p15:clr>
        </p15:guide>
        <p15:guide id="15" pos="2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1717"/>
    <a:srgbClr val="741111"/>
    <a:srgbClr val="4E0C0C"/>
    <a:srgbClr val="B42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0" autoAdjust="0"/>
    <p:restoredTop sz="98993" autoAdjust="0"/>
  </p:normalViewPr>
  <p:slideViewPr>
    <p:cSldViewPr snapToObjects="1" showGuides="1">
      <p:cViewPr varScale="1">
        <p:scale>
          <a:sx n="100" d="100"/>
          <a:sy n="100" d="100"/>
        </p:scale>
        <p:origin x="444" y="52"/>
      </p:cViewPr>
      <p:guideLst>
        <p:guide orient="horz" pos="731"/>
        <p:guide orient="horz" pos="187"/>
        <p:guide orient="horz" pos="3975"/>
        <p:guide orient="horz" pos="4066"/>
        <p:guide orient="horz" pos="867"/>
        <p:guide orient="horz" pos="572"/>
        <p:guide orient="horz"/>
        <p:guide pos="3119"/>
        <p:guide pos="3210"/>
        <p:guide pos="6238"/>
        <p:guide pos="6090"/>
        <p:guide pos="3028"/>
        <p:guide pos="171"/>
        <p:guide pos="5954"/>
        <p:guide pos="284"/>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showGuides="1">
      <p:cViewPr varScale="1">
        <p:scale>
          <a:sx n="43" d="100"/>
          <a:sy n="43" d="100"/>
        </p:scale>
        <p:origin x="-2010" y="-120"/>
      </p:cViewPr>
      <p:guideLst>
        <p:guide orient="horz" pos="3110"/>
        <p:guide pos="2141"/>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3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file:///C:\Users\86158\Documents\temp\&#22270;&#34920;.xlsx" TargetMode="External"/></Relationships>
</file>

<file path=ppt/charts/_rels/chart10.xml.rels><?xml version="1.0" encoding="UTF-8" standalone="yes"?>
<Relationships xmlns="http://schemas.openxmlformats.org/package/2006/relationships"><Relationship Id="rId4" Type="http://schemas.microsoft.com/office/2011/relationships/chartColorStyle" Target="colors10.xml"/><Relationship Id="rId3" Type="http://schemas.microsoft.com/office/2011/relationships/chartStyle" Target="style10.xml"/><Relationship Id="rId2" Type="http://schemas.openxmlformats.org/officeDocument/2006/relationships/themeOverride" Target="../theme/themeOverride10.xml"/><Relationship Id="rId1" Type="http://schemas.openxmlformats.org/officeDocument/2006/relationships/package" Target="../embeddings/Workbook1.xlsx"/></Relationships>
</file>

<file path=ppt/charts/_rels/chart11.xml.rels><?xml version="1.0" encoding="UTF-8" standalone="yes"?>
<Relationships xmlns="http://schemas.openxmlformats.org/package/2006/relationships"><Relationship Id="rId4" Type="http://schemas.microsoft.com/office/2011/relationships/chartColorStyle" Target="colors11.xml"/><Relationship Id="rId3" Type="http://schemas.microsoft.com/office/2011/relationships/chartStyle" Target="style11.xml"/><Relationship Id="rId2" Type="http://schemas.openxmlformats.org/officeDocument/2006/relationships/themeOverride" Target="../theme/themeOverride11.xml"/><Relationship Id="rId1" Type="http://schemas.openxmlformats.org/officeDocument/2006/relationships/package" Target="../embeddings/Workbook2.xlsx"/></Relationships>
</file>

<file path=ppt/charts/_rels/chart12.xml.rels><?xml version="1.0" encoding="UTF-8" standalone="yes"?>
<Relationships xmlns="http://schemas.openxmlformats.org/package/2006/relationships"><Relationship Id="rId4" Type="http://schemas.microsoft.com/office/2011/relationships/chartColorStyle" Target="colors12.xml"/><Relationship Id="rId3" Type="http://schemas.microsoft.com/office/2011/relationships/chartStyle" Target="style12.xml"/><Relationship Id="rId2" Type="http://schemas.openxmlformats.org/officeDocument/2006/relationships/themeOverride" Target="../theme/themeOverride12.xml"/><Relationship Id="rId1" Type="http://schemas.openxmlformats.org/officeDocument/2006/relationships/package" Target="../embeddings/Workbook3.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oleObject" Target="file:///C:\Users\86158\Documents\temp\&#22270;&#34920;.xlsx" TargetMode="External"/></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3.xml"/><Relationship Id="rId1" Type="http://schemas.openxmlformats.org/officeDocument/2006/relationships/oleObject" Target="file:///C:\Users\86158\Documents\temp\&#22270;&#34920;.xlsx" TargetMode="External"/></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4.xml"/><Relationship Id="rId1" Type="http://schemas.openxmlformats.org/officeDocument/2006/relationships/oleObject" Target="file:///C:\Users\86158\Documents\temp\&#22270;&#34920;.xlsx" TargetMode="External"/></Relationships>
</file>

<file path=ppt/charts/_rels/chart5.xml.rels><?xml version="1.0" encoding="UTF-8" standalone="yes"?>
<Relationships xmlns="http://schemas.openxmlformats.org/package/2006/relationships"><Relationship Id="rId4" Type="http://schemas.microsoft.com/office/2011/relationships/chartColorStyle" Target="colors5.xml"/><Relationship Id="rId3" Type="http://schemas.microsoft.com/office/2011/relationships/chartStyle" Target="style5.xml"/><Relationship Id="rId2" Type="http://schemas.openxmlformats.org/officeDocument/2006/relationships/themeOverride" Target="../theme/themeOverride5.xml"/><Relationship Id="rId1" Type="http://schemas.openxmlformats.org/officeDocument/2006/relationships/oleObject" Target="file:///C:\Users\86158\Documents\temp\&#22270;&#34920;.xlsx" TargetMode="External"/></Relationships>
</file>

<file path=ppt/charts/_rels/chart6.xml.rels><?xml version="1.0" encoding="UTF-8" standalone="yes"?>
<Relationships xmlns="http://schemas.openxmlformats.org/package/2006/relationships"><Relationship Id="rId4" Type="http://schemas.microsoft.com/office/2011/relationships/chartColorStyle" Target="colors6.xml"/><Relationship Id="rId3" Type="http://schemas.microsoft.com/office/2011/relationships/chartStyle" Target="style6.xml"/><Relationship Id="rId2" Type="http://schemas.openxmlformats.org/officeDocument/2006/relationships/themeOverride" Target="../theme/themeOverride6.xml"/><Relationship Id="rId1" Type="http://schemas.openxmlformats.org/officeDocument/2006/relationships/oleObject" Target="file:///C:\Users\86158\Documents\temp\&#22270;&#34920;.xlsx" TargetMode="External"/></Relationships>
</file>

<file path=ppt/charts/_rels/chart7.xml.rels><?xml version="1.0" encoding="UTF-8" standalone="yes"?>
<Relationships xmlns="http://schemas.openxmlformats.org/package/2006/relationships"><Relationship Id="rId4" Type="http://schemas.microsoft.com/office/2011/relationships/chartColorStyle" Target="colors7.xml"/><Relationship Id="rId3" Type="http://schemas.microsoft.com/office/2011/relationships/chartStyle" Target="style7.xml"/><Relationship Id="rId2" Type="http://schemas.openxmlformats.org/officeDocument/2006/relationships/themeOverride" Target="../theme/themeOverride7.xml"/><Relationship Id="rId1" Type="http://schemas.openxmlformats.org/officeDocument/2006/relationships/oleObject" Target="file:///C:\Users\86158\Documents\temp\&#22270;&#34920;.xlsx" TargetMode="External"/></Relationships>
</file>

<file path=ppt/charts/_rels/chart8.xml.rels><?xml version="1.0" encoding="UTF-8" standalone="yes"?>
<Relationships xmlns="http://schemas.openxmlformats.org/package/2006/relationships"><Relationship Id="rId4" Type="http://schemas.microsoft.com/office/2011/relationships/chartColorStyle" Target="colors8.xml"/><Relationship Id="rId3" Type="http://schemas.microsoft.com/office/2011/relationships/chartStyle" Target="style8.xml"/><Relationship Id="rId2" Type="http://schemas.openxmlformats.org/officeDocument/2006/relationships/themeOverride" Target="../theme/themeOverride8.xml"/><Relationship Id="rId1" Type="http://schemas.openxmlformats.org/officeDocument/2006/relationships/oleObject" Target="file:///C:\Users\86158\Documents\temp\&#22270;&#34920;.xlsx" TargetMode="External"/></Relationships>
</file>

<file path=ppt/charts/_rels/chart9.xml.rels><?xml version="1.0" encoding="UTF-8" standalone="yes"?>
<Relationships xmlns="http://schemas.openxmlformats.org/package/2006/relationships"><Relationship Id="rId4" Type="http://schemas.microsoft.com/office/2011/relationships/chartColorStyle" Target="colors9.xml"/><Relationship Id="rId3" Type="http://schemas.microsoft.com/office/2011/relationships/chartStyle" Target="style9.xml"/><Relationship Id="rId2" Type="http://schemas.openxmlformats.org/officeDocument/2006/relationships/themeOverride" Target="../theme/themeOverride9.xml"/><Relationship Id="rId1" Type="http://schemas.openxmlformats.org/officeDocument/2006/relationships/oleObject" Target="file:///C:\Users\86158\Documents\temp\&#22270;&#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Revenue </c:v>
                </c:pt>
              </c:strCache>
            </c:strRef>
          </c:tx>
          <c:spPr>
            <a:gradFill>
              <a:gsLst>
                <a:gs pos="0">
                  <a:schemeClr val="accent6">
                    <a:shade val="65000"/>
                    <a:lumOff val="17500"/>
                  </a:schemeClr>
                </a:gs>
                <a:gs pos="100000">
                  <a:schemeClr val="accent6">
                    <a:shade val="65000"/>
                  </a:schemeClr>
                </a:gs>
              </a:gsLst>
              <a:lin ang="2700000" scaled="0"/>
            </a:gradFill>
            <a:ln w="9525" cap="flat" cmpd="sng" algn="ctr">
              <a:solidFill>
                <a:schemeClr val="accent6">
                  <a:shade val="65000"/>
                  <a:shade val="95000"/>
                </a:schemeClr>
              </a:solidFill>
              <a:round/>
            </a:ln>
            <a:effectLst>
              <a:outerShdw blurRad="101600" dist="50800" dir="5400000" algn="ctr" rotWithShape="0">
                <a:scrgbClr r="0" g="0" b="0">
                  <a:alpha val="60000"/>
                </a:scrgbClr>
              </a:outerShdw>
            </a:effectLst>
          </c:spPr>
          <c:invertIfNegative val="0"/>
          <c:dLbls>
            <c:delete val="1"/>
          </c:dLbls>
          <c:cat>
            <c:strRef>
              <c:f>Sheet1!$A$2:$A$10</c:f>
              <c:strCache>
                <c:ptCount val="9"/>
                <c:pt idx="0">
                  <c:v>20Q1</c:v>
                </c:pt>
                <c:pt idx="1">
                  <c:v>20Q2</c:v>
                </c:pt>
                <c:pt idx="2">
                  <c:v>20Q3</c:v>
                </c:pt>
                <c:pt idx="3">
                  <c:v>20Q4</c:v>
                </c:pt>
                <c:pt idx="4">
                  <c:v>21Q1</c:v>
                </c:pt>
                <c:pt idx="5">
                  <c:v>21Q2</c:v>
                </c:pt>
                <c:pt idx="6">
                  <c:v>21Q3</c:v>
                </c:pt>
                <c:pt idx="7">
                  <c:v>21Q4</c:v>
                </c:pt>
                <c:pt idx="8">
                  <c:v>22Q1</c:v>
                </c:pt>
              </c:strCache>
            </c:strRef>
          </c:cat>
          <c:val>
            <c:numRef>
              <c:f>Sheet1!$B$2:$B$10</c:f>
              <c:numCache>
                <c:formatCode>General</c:formatCode>
                <c:ptCount val="9"/>
                <c:pt idx="0">
                  <c:v>188</c:v>
                </c:pt>
                <c:pt idx="1">
                  <c:v>261</c:v>
                </c:pt>
                <c:pt idx="2">
                  <c:v>383</c:v>
                </c:pt>
                <c:pt idx="3">
                  <c:v>520</c:v>
                </c:pt>
                <c:pt idx="4">
                  <c:v>478.29</c:v>
                </c:pt>
                <c:pt idx="5">
                  <c:v>638.35</c:v>
                </c:pt>
                <c:pt idx="6">
                  <c:v>823.47</c:v>
                </c:pt>
                <c:pt idx="7">
                  <c:v>1019.22</c:v>
                </c:pt>
                <c:pt idx="8">
                  <c:v>743.23</c:v>
                </c:pt>
              </c:numCache>
            </c:numRef>
          </c:val>
        </c:ser>
        <c:dLbls>
          <c:showLegendKey val="0"/>
          <c:showVal val="0"/>
          <c:showCatName val="0"/>
          <c:showSerName val="0"/>
          <c:showPercent val="0"/>
          <c:showBubbleSize val="0"/>
        </c:dLbls>
        <c:gapWidth val="219"/>
        <c:axId val="884305248"/>
        <c:axId val="890132512"/>
      </c:barChart>
      <c:lineChart>
        <c:grouping val="standard"/>
        <c:varyColors val="0"/>
        <c:ser>
          <c:idx val="1"/>
          <c:order val="1"/>
          <c:tx>
            <c:strRef>
              <c:f>Sheet1!$C$1</c:f>
              <c:strCache>
                <c:ptCount val="1"/>
                <c:pt idx="0">
                  <c:v>yoy(%)</c:v>
                </c:pt>
              </c:strCache>
            </c:strRef>
          </c:tx>
          <c:spPr>
            <a:ln w="15875" cap="rnd">
              <a:solidFill>
                <a:schemeClr val="accent6"/>
              </a:solidFill>
              <a:round/>
            </a:ln>
            <a:effectLst>
              <a:outerShdw blurRad="101600" dist="50800" dir="5400000" algn="ctr" rotWithShape="0">
                <a:scrgbClr r="0" g="0" b="0">
                  <a:alpha val="60000"/>
                </a:scrgbClr>
              </a:outerShdw>
            </a:effectLst>
          </c:spPr>
          <c:marker>
            <c:symbol val="circle"/>
            <c:size val="5"/>
            <c:spPr>
              <a:gradFill>
                <a:gsLst>
                  <a:gs pos="0">
                    <a:schemeClr val="accent6">
                      <a:lumOff val="17500"/>
                    </a:schemeClr>
                  </a:gs>
                  <a:gs pos="100000">
                    <a:schemeClr val="accent6"/>
                  </a:gs>
                </a:gsLst>
                <a:lin ang="2700000" scaled="0"/>
              </a:gradFill>
              <a:ln w="9525" cap="flat" cmpd="sng" algn="ctr">
                <a:solidFill>
                  <a:schemeClr val="accent6">
                    <a:shade val="95000"/>
                  </a:schemeClr>
                </a:solidFill>
                <a:round/>
              </a:ln>
              <a:effectLst>
                <a:outerShdw blurRad="101600" dist="50800" dir="5400000" algn="ctr" rotWithShape="0">
                  <a:scrgbClr r="0" g="0" b="0">
                    <a:alpha val="60000"/>
                  </a:scrgbClr>
                </a:outerShdw>
              </a:effectLst>
            </c:spPr>
          </c:marker>
          <c:dLbls>
            <c:delete val="1"/>
          </c:dLbls>
          <c:cat>
            <c:strRef>
              <c:f>Sheet1!$A$2:$A$10</c:f>
              <c:strCache>
                <c:ptCount val="9"/>
                <c:pt idx="0">
                  <c:v>20Q1</c:v>
                </c:pt>
                <c:pt idx="1">
                  <c:v>20Q2</c:v>
                </c:pt>
                <c:pt idx="2">
                  <c:v>20Q3</c:v>
                </c:pt>
                <c:pt idx="3">
                  <c:v>20Q4</c:v>
                </c:pt>
                <c:pt idx="4">
                  <c:v>21Q1</c:v>
                </c:pt>
                <c:pt idx="5">
                  <c:v>21Q2</c:v>
                </c:pt>
                <c:pt idx="6">
                  <c:v>21Q3</c:v>
                </c:pt>
                <c:pt idx="7">
                  <c:v>21Q4</c:v>
                </c:pt>
                <c:pt idx="8">
                  <c:v>22Q1</c:v>
                </c:pt>
              </c:strCache>
            </c:strRef>
          </c:cat>
          <c:val>
            <c:numRef>
              <c:f>Sheet1!$C$2:$C$10</c:f>
              <c:numCache>
                <c:formatCode>General</c:formatCode>
                <c:ptCount val="9"/>
                <c:pt idx="4" c:formatCode="0.00%">
                  <c:v>1.5441</c:v>
                </c:pt>
                <c:pt idx="5" c:formatCode="0.00%">
                  <c:v>1.4458</c:v>
                </c:pt>
                <c:pt idx="6" c:formatCode="0.00%">
                  <c:v>1.1501</c:v>
                </c:pt>
                <c:pt idx="7" c:formatCode="0.00%">
                  <c:v>0.96</c:v>
                </c:pt>
                <c:pt idx="8" c:formatCode="0.00%">
                  <c:v>0.5539</c:v>
                </c:pt>
              </c:numCache>
            </c:numRef>
          </c:val>
          <c:smooth val="0"/>
        </c:ser>
        <c:ser>
          <c:idx val="2"/>
          <c:order val="2"/>
          <c:tx>
            <c:strRef>
              <c:f>Sheet1!$D$1</c:f>
              <c:strCache>
                <c:ptCount val="1"/>
                <c:pt idx="0">
                  <c:v>qoq(%)</c:v>
                </c:pt>
              </c:strCache>
            </c:strRef>
          </c:tx>
          <c:spPr>
            <a:ln w="15875" cap="rnd">
              <a:solidFill>
                <a:schemeClr val="accent6">
                  <a:tint val="65000"/>
                </a:schemeClr>
              </a:solidFill>
              <a:round/>
            </a:ln>
            <a:effectLst>
              <a:outerShdw blurRad="101600" dist="50800" dir="5400000" algn="ctr" rotWithShape="0">
                <a:scrgbClr r="0" g="0" b="0">
                  <a:alpha val="60000"/>
                </a:scrgbClr>
              </a:outerShdw>
            </a:effectLst>
          </c:spPr>
          <c:marker>
            <c:symbol val="circle"/>
            <c:size val="5"/>
            <c:spPr>
              <a:gradFill>
                <a:gsLst>
                  <a:gs pos="0">
                    <a:schemeClr val="accent6">
                      <a:tint val="65000"/>
                      <a:lumOff val="17500"/>
                    </a:schemeClr>
                  </a:gs>
                  <a:gs pos="100000">
                    <a:schemeClr val="accent6">
                      <a:tint val="65000"/>
                    </a:schemeClr>
                  </a:gs>
                </a:gsLst>
                <a:lin ang="2700000" scaled="0"/>
              </a:gradFill>
              <a:ln w="9525" cap="flat" cmpd="sng" algn="ctr">
                <a:solidFill>
                  <a:schemeClr val="accent6">
                    <a:tint val="65000"/>
                    <a:shade val="95000"/>
                  </a:schemeClr>
                </a:solidFill>
                <a:round/>
              </a:ln>
              <a:effectLst>
                <a:outerShdw blurRad="101600" dist="50800" dir="5400000" algn="ctr" rotWithShape="0">
                  <a:scrgbClr r="0" g="0" b="0">
                    <a:alpha val="60000"/>
                  </a:scrgbClr>
                </a:outerShdw>
              </a:effectLst>
            </c:spPr>
          </c:marker>
          <c:dLbls>
            <c:delete val="1"/>
          </c:dLbls>
          <c:cat>
            <c:strRef>
              <c:f>Sheet1!$A$2:$A$10</c:f>
              <c:strCache>
                <c:ptCount val="9"/>
                <c:pt idx="0">
                  <c:v>20Q1</c:v>
                </c:pt>
                <c:pt idx="1">
                  <c:v>20Q2</c:v>
                </c:pt>
                <c:pt idx="2">
                  <c:v>20Q3</c:v>
                </c:pt>
                <c:pt idx="3">
                  <c:v>20Q4</c:v>
                </c:pt>
                <c:pt idx="4">
                  <c:v>21Q1</c:v>
                </c:pt>
                <c:pt idx="5">
                  <c:v>21Q2</c:v>
                </c:pt>
                <c:pt idx="6">
                  <c:v>21Q3</c:v>
                </c:pt>
                <c:pt idx="7">
                  <c:v>21Q4</c:v>
                </c:pt>
                <c:pt idx="8">
                  <c:v>22Q1</c:v>
                </c:pt>
              </c:strCache>
            </c:strRef>
          </c:cat>
          <c:val>
            <c:numRef>
              <c:f>Sheet1!$D$2:$D$10</c:f>
              <c:numCache>
                <c:formatCode>General</c:formatCode>
                <c:ptCount val="9"/>
                <c:pt idx="1" c:formatCode="0.00%">
                  <c:v>0.388297872340426</c:v>
                </c:pt>
                <c:pt idx="2" c:formatCode="0.00%">
                  <c:v>0.467432950191571</c:v>
                </c:pt>
                <c:pt idx="3" c:formatCode="0.00%">
                  <c:v>0.357702349869452</c:v>
                </c:pt>
                <c:pt idx="4" c:formatCode="0.00%">
                  <c:v>-0.0802115384615384</c:v>
                </c:pt>
                <c:pt idx="5" c:formatCode="0.00%">
                  <c:v>0.334650525831608</c:v>
                </c:pt>
                <c:pt idx="6" c:formatCode="0.00%">
                  <c:v>0.289997650191901</c:v>
                </c:pt>
                <c:pt idx="7" c:formatCode="0.00%">
                  <c:v>0.237713577908121</c:v>
                </c:pt>
                <c:pt idx="8" c:formatCode="0.00%">
                  <c:v>-0.270785502639273</c:v>
                </c:pt>
              </c:numCache>
            </c:numRef>
          </c:val>
          <c:smooth val="0"/>
        </c:ser>
        <c:dLbls>
          <c:showLegendKey val="0"/>
          <c:showVal val="0"/>
          <c:showCatName val="0"/>
          <c:showSerName val="0"/>
          <c:showPercent val="0"/>
          <c:showBubbleSize val="0"/>
        </c:dLbls>
        <c:marker val="1"/>
        <c:smooth val="0"/>
        <c:axId val="987332544"/>
        <c:axId val="890145824"/>
      </c:lineChart>
      <c:catAx>
        <c:axId val="884305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890132512"/>
        <c:crosses val="autoZero"/>
        <c:auto val="1"/>
        <c:lblAlgn val="ctr"/>
        <c:lblOffset val="100"/>
        <c:noMultiLvlLbl val="0"/>
      </c:catAx>
      <c:valAx>
        <c:axId val="890132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884305248"/>
        <c:crosses val="autoZero"/>
        <c:crossBetween val="between"/>
      </c:valAx>
      <c:catAx>
        <c:axId val="987332544"/>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890145824"/>
        <c:crosses val="autoZero"/>
        <c:auto val="1"/>
        <c:lblAlgn val="ctr"/>
        <c:lblOffset val="100"/>
        <c:noMultiLvlLbl val="0"/>
      </c:catAx>
      <c:valAx>
        <c:axId val="890145824"/>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987332544"/>
        <c:crosses val="max"/>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dTable>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3b179c5b-6473-4416-9b60-6ef5d37cdb5c}"/>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2"/>
          <c:order val="2"/>
          <c:tx>
            <c:strRef>
              <c:f>阶段行情数据!$A$6</c:f>
              <c:strCache>
                <c:ptCount val="1"/>
                <c:pt idx="0">
                  <c:v>Rise and fall of Zhihu</c:v>
                </c:pt>
              </c:strCache>
            </c:strRef>
          </c:tx>
          <c:spPr>
            <a:ln w="22225" cap="rnd">
              <a:solidFill>
                <a:schemeClr val="accent2"/>
              </a:solidFill>
              <a:round/>
            </a:ln>
            <a:effectLst/>
          </c:spPr>
          <c:marker>
            <c:symbol val="triangle"/>
            <c:size val="6"/>
            <c:spPr>
              <a:solidFill>
                <a:schemeClr val="accent2"/>
              </a:solidFill>
              <a:ln w="9525">
                <a:solidFill>
                  <a:schemeClr val="accent2"/>
                </a:solidFill>
                <a:round/>
              </a:ln>
              <a:effectLst/>
            </c:spPr>
          </c:marker>
          <c:dLbls>
            <c:dLbl>
              <c:idx val="7"/>
              <c:layout>
                <c:manualLayout>
                  <c:x val="-0.0814219055951341"/>
                  <c:y val="0.015642181375722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阶段行情数据!$B$5:$I$5</c:f>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f>阶段行情数据!$B$6:$I$6</c:f>
              <c:numCache>
                <c:formatCode>0.00%</c:formatCode>
                <c:ptCount val="8"/>
                <c:pt idx="0">
                  <c:v>-0.0667</c:v>
                </c:pt>
                <c:pt idx="1">
                  <c:v>-0.0687</c:v>
                </c:pt>
                <c:pt idx="2">
                  <c:v>-0.1043</c:v>
                </c:pt>
                <c:pt idx="3">
                  <c:v>-0.1153</c:v>
                </c:pt>
                <c:pt idx="4">
                  <c:v>-0.2259</c:v>
                </c:pt>
                <c:pt idx="5">
                  <c:v>0.0838</c:v>
                </c:pt>
                <c:pt idx="6">
                  <c:v>-0.3578</c:v>
                </c:pt>
                <c:pt idx="7">
                  <c:v>-0.7296</c:v>
                </c:pt>
              </c:numCache>
            </c:numRef>
          </c:val>
          <c:smooth val="0"/>
        </c:ser>
        <c:ser>
          <c:idx val="3"/>
          <c:order val="3"/>
          <c:tx>
            <c:strRef>
              <c:f>阶段行情数据!$A$7</c:f>
              <c:strCache>
                <c:ptCount val="1"/>
                <c:pt idx="0">
                  <c:v>Industry ups and downs</c:v>
                </c:pt>
              </c:strCache>
            </c:strRef>
          </c:tx>
          <c:spPr>
            <a:ln w="22225" cap="rnd">
              <a:solidFill>
                <a:schemeClr val="accent2">
                  <a:tint val="77000"/>
                </a:schemeClr>
              </a:solidFill>
              <a:round/>
            </a:ln>
            <a:effectLst/>
          </c:spPr>
          <c:marker>
            <c:symbol val="x"/>
            <c:size val="6"/>
            <c:spPr>
              <a:noFill/>
              <a:ln w="9525">
                <a:solidFill>
                  <a:schemeClr val="accent2">
                    <a:tint val="77000"/>
                  </a:schemeClr>
                </a:solidFill>
                <a:round/>
              </a:ln>
              <a:effectLst/>
            </c:spPr>
          </c:marker>
          <c:dLbls>
            <c:delete val="1"/>
          </c:dLbls>
          <c:cat>
            <c:strRef>
              <c:f>阶段行情数据!$B$5:$I$5</c:f>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f>阶段行情数据!$B$7:$I$7</c:f>
              <c:numCache>
                <c:formatCode>0.00%</c:formatCode>
                <c:ptCount val="8"/>
                <c:pt idx="0">
                  <c:v>-0.0146</c:v>
                </c:pt>
                <c:pt idx="1">
                  <c:v>-0.0184</c:v>
                </c:pt>
                <c:pt idx="2">
                  <c:v>-0.037</c:v>
                </c:pt>
                <c:pt idx="3">
                  <c:v>-0.0196</c:v>
                </c:pt>
                <c:pt idx="4">
                  <c:v>-0.0857</c:v>
                </c:pt>
                <c:pt idx="5">
                  <c:v>0.1912</c:v>
                </c:pt>
                <c:pt idx="6">
                  <c:v>0.1212</c:v>
                </c:pt>
                <c:pt idx="7">
                  <c:v>-0.0818</c:v>
                </c:pt>
              </c:numCache>
            </c:numRef>
          </c:val>
          <c:smooth val="0"/>
        </c:ser>
        <c:ser>
          <c:idx val="4"/>
          <c:order val="4"/>
          <c:tx>
            <c:strRef>
              <c:f>阶段行情数据!$A$8</c:f>
              <c:strCache>
                <c:ptCount val="1"/>
                <c:pt idx="0">
                  <c:v>Hang Seng index rises and falls</c:v>
                </c:pt>
              </c:strCache>
            </c:strRef>
          </c:tx>
          <c:spPr>
            <a:ln w="22225" cap="rnd">
              <a:solidFill>
                <a:schemeClr val="accent2">
                  <a:tint val="54000"/>
                </a:schemeClr>
              </a:solidFill>
              <a:round/>
            </a:ln>
            <a:effectLst/>
          </c:spPr>
          <c:marker>
            <c:symbol val="star"/>
            <c:size val="6"/>
            <c:spPr>
              <a:noFill/>
              <a:ln w="9525">
                <a:solidFill>
                  <a:schemeClr val="accent2">
                    <a:tint val="54000"/>
                  </a:schemeClr>
                </a:solidFill>
                <a:round/>
              </a:ln>
              <a:effectLst/>
            </c:spPr>
          </c:marker>
          <c:dLbls>
            <c:dLbl>
              <c:idx val="0"/>
              <c:layout>
                <c:manualLayout>
                  <c:x val="-0.0274603174603175"/>
                  <c:y val="-0.052225216170609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345149911816579"/>
                  <c:y val="-0.047004647128584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38042328042328"/>
                  <c:y val="-0.031342940002507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415696649029983"/>
                  <c:y val="-0.031342940002507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357899157290292"/>
                  <c:y val="-0.10390517659941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314370097096244"/>
                  <c:y val="-0.06017284601054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阶段行情数据!$B$5:$I$5</c:f>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f>阶段行情数据!$B$8:$I$8</c:f>
              <c:numCache>
                <c:formatCode>0.00%</c:formatCode>
                <c:ptCount val="8"/>
                <c:pt idx="0">
                  <c:v>-0.0122</c:v>
                </c:pt>
                <c:pt idx="1">
                  <c:v>-0.0158</c:v>
                </c:pt>
                <c:pt idx="2">
                  <c:v>-0.0305</c:v>
                </c:pt>
                <c:pt idx="3">
                  <c:v>-0.0211</c:v>
                </c:pt>
                <c:pt idx="4">
                  <c:v>-0.1447</c:v>
                </c:pt>
                <c:pt idx="5">
                  <c:v>0.0926</c:v>
                </c:pt>
                <c:pt idx="6">
                  <c:v>0.1761</c:v>
                </c:pt>
                <c:pt idx="7">
                  <c:v>-0.1571</c:v>
                </c:pt>
              </c:numCache>
            </c:numRef>
          </c:val>
          <c:smooth val="0"/>
        </c:ser>
        <c:dLbls>
          <c:showLegendKey val="0"/>
          <c:showVal val="1"/>
          <c:showCatName val="0"/>
          <c:showSerName val="0"/>
          <c:showPercent val="0"/>
          <c:showBubbleSize val="0"/>
        </c:dLbls>
        <c:marker val="1"/>
        <c:smooth val="0"/>
        <c:axId val="2072044655"/>
        <c:axId val="1486744943"/>
        <c:extLst>
          <c:ext xmlns:c15="http://schemas.microsoft.com/office/drawing/2012/chart" uri="{02D57815-91ED-43cb-92C2-25804820EDAC}">
            <c15:filteredLineSeries>
              <c15:ser>
                <c:idx val="0"/>
                <c:order val="0"/>
                <c:tx>
                  <c:strRef>
                    <c:extLst>
                      <c:ext uri="{02D57815-91ED-43cb-92C2-25804820EDAC}">
                        <c15:formulaRef>
                          <c15:sqref>阶段行情数据!#REF!</c15:sqref>
                        </c15:formulaRef>
                      </c:ext>
                    </c:extLst>
                    <c:strCache>
                      <c:ptCount val="1"/>
                      <c:pt idx="0">
                        <c:v>#REF!</c:v>
                      </c:pt>
                    </c:strCache>
                  </c:strRef>
                </c:tx>
                <c:spPr>
                  <a:ln w="22225" cap="rnd">
                    <a:solidFill>
                      <a:schemeClr val="accent2">
                        <a:shade val="53000"/>
                      </a:schemeClr>
                    </a:solidFill>
                    <a:round/>
                  </a:ln>
                  <a:effectLst/>
                </c:spPr>
                <c:marker>
                  <c:symbol val="diamond"/>
                  <c:size val="6"/>
                  <c:spPr>
                    <a:solidFill>
                      <a:schemeClr val="accent2">
                        <a:shade val="53000"/>
                      </a:schemeClr>
                    </a:solidFill>
                    <a:ln w="9525">
                      <a:solidFill>
                        <a:schemeClr val="accent2">
                          <a:shade val="53000"/>
                        </a:schemeClr>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阶段行情数据!$B$5:$I$5</c15:sqref>
                        </c15:formulaRef>
                      </c:ext>
                    </c:extLst>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extLst>
                      <c:ext uri="{02D57815-91ED-43cb-92C2-25804820EDAC}">
                        <c15:formulaRef>
                          <c15:sqref>阶段行情数据!#REF!</c15:sqref>
                        </c15:formulaRef>
                      </c:ext>
                    </c:extLst>
                    <c:numCache>
                      <c:formatCode>General</c:formatCode>
                      <c:ptCount val="1"/>
                      <c:pt idx="0">
                        <c:v>1</c:v>
                      </c:pt>
                    </c:numCache>
                  </c:numRef>
                </c:val>
                <c:smooth val="0"/>
              </c15:ser>
            </c15:filteredLineSeries>
            <c15:filteredLineSeries>
              <c15:ser>
                <c:idx val="1"/>
                <c:order val="1"/>
                <c:tx>
                  <c:strRef>
                    <c:extLst>
                      <c:ext uri="{02D57815-91ED-43cb-92C2-25804820EDAC}">
                        <c15:formulaRef>
                          <c15:sqref>阶段行情数据!#REF!</c15:sqref>
                        </c15:formulaRef>
                      </c:ext>
                    </c:extLst>
                    <c:strCache>
                      <c:ptCount val="1"/>
                      <c:pt idx="0">
                        <c:v>#REF!</c:v>
                      </c:pt>
                    </c:strCache>
                  </c:strRef>
                </c:tx>
                <c:spPr>
                  <a:ln w="22225" cap="rnd">
                    <a:solidFill>
                      <a:schemeClr val="accent2">
                        <a:shade val="76000"/>
                      </a:schemeClr>
                    </a:solidFill>
                    <a:round/>
                  </a:ln>
                  <a:effectLst/>
                </c:spPr>
                <c:marker>
                  <c:symbol val="square"/>
                  <c:size val="6"/>
                  <c:spPr>
                    <a:solidFill>
                      <a:schemeClr val="accent2">
                        <a:shade val="76000"/>
                      </a:schemeClr>
                    </a:solidFill>
                    <a:ln w="9525">
                      <a:solidFill>
                        <a:schemeClr val="accent2">
                          <a:shade val="76000"/>
                        </a:schemeClr>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阶段行情数据!$B$5:$I$5</c15:sqref>
                        </c15:formulaRef>
                      </c:ext>
                    </c:extLst>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extLst>
                      <c:ext uri="{02D57815-91ED-43cb-92C2-25804820EDAC}">
                        <c15:formulaRef>
                          <c15:sqref>阶段行情数据!#REF!</c15:sqref>
                        </c15:formulaRef>
                      </c:ext>
                    </c:extLst>
                    <c:numCache>
                      <c:formatCode>General</c:formatCode>
                      <c:ptCount val="1"/>
                      <c:pt idx="0">
                        <c:v>1</c:v>
                      </c:pt>
                    </c:numCache>
                  </c:numRef>
                </c:val>
                <c:smooth val="0"/>
              </c15:ser>
            </c15:filteredLineSeries>
          </c:ext>
        </c:extLst>
      </c:lineChart>
      <c:catAx>
        <c:axId val="20720446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all" spc="120" normalizeH="0" baseline="0">
                <a:solidFill>
                  <a:schemeClr val="tx1">
                    <a:lumMod val="65000"/>
                    <a:lumOff val="35000"/>
                  </a:schemeClr>
                </a:solidFill>
                <a:latin typeface="+mn-lt"/>
                <a:ea typeface="+mn-ea"/>
                <a:cs typeface="+mn-cs"/>
              </a:defRPr>
            </a:pPr>
          </a:p>
        </c:txPr>
        <c:crossAx val="1486744943"/>
        <c:crosses val="autoZero"/>
        <c:auto val="1"/>
        <c:lblAlgn val="ctr"/>
        <c:lblOffset val="100"/>
        <c:noMultiLvlLbl val="0"/>
      </c:catAx>
      <c:valAx>
        <c:axId val="1486744943"/>
        <c:scaling>
          <c:orientation val="minMax"/>
        </c:scaling>
        <c:delete val="0"/>
        <c:axPos val="l"/>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72044655"/>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dTable>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0773ddab-d382-4877-84be-0ea317c6e057}"/>
      </c:ext>
    </c:extLst>
  </c:chart>
  <c:spPr>
    <a:noFill/>
    <a:ln w="9525" cap="flat" cmpd="sng" algn="ctr">
      <a:noFill/>
      <a:round/>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800" b="1" i="0" u="none" strike="noStrike" kern="1200" cap="all" spc="150" baseline="0">
                <a:solidFill>
                  <a:schemeClr val="tx1">
                    <a:lumMod val="50000"/>
                    <a:lumOff val="50000"/>
                  </a:schemeClr>
                </a:solidFill>
                <a:latin typeface="+mn-lt"/>
                <a:ea typeface="+mn-ea"/>
                <a:cs typeface="+mn-cs"/>
              </a:defRPr>
            </a:pPr>
            <a:r>
              <a:rPr lang="en-US" altLang="zh-CN" sz="1600" dirty="0">
                <a:latin typeface="Palatino Linotype" panose="02040502050505030304" pitchFamily="18" charset="0"/>
              </a:rPr>
              <a:t>Closing Price($)</a:t>
            </a:r>
            <a:endParaRPr lang="en-US" altLang="zh-CN" sz="1600" dirty="0">
              <a:latin typeface="Palatino Linotype" panose="02040502050505030304" pitchFamily="18" charset="0"/>
            </a:endParaRPr>
          </a:p>
        </c:rich>
      </c:tx>
      <c:layout/>
      <c:overlay val="0"/>
      <c:spPr>
        <a:noFill/>
        <a:ln>
          <a:noFill/>
        </a:ln>
        <a:effectLst/>
      </c:spPr>
    </c:title>
    <c:autoTitleDeleted val="0"/>
    <c:plotArea>
      <c:layout/>
      <c:lineChart>
        <c:grouping val="standard"/>
        <c:varyColors val="0"/>
        <c:ser>
          <c:idx val="0"/>
          <c:order val="0"/>
          <c:tx>
            <c:strRef>
              <c:f>'Daily Data'!$B$1</c:f>
              <c:strCache>
                <c:ptCount val="1"/>
                <c:pt idx="0">
                  <c:v>Closing Price($)</c:v>
                </c:pt>
              </c:strCache>
            </c:strRef>
          </c:tx>
          <c:spPr>
            <a:ln w="38100" cap="flat" cmpd="dbl" algn="ctr">
              <a:solidFill>
                <a:schemeClr val="accent2"/>
              </a:solidFill>
              <a:miter lim="800000"/>
            </a:ln>
            <a:effectLst/>
          </c:spPr>
          <c:marker>
            <c:symbol val="none"/>
          </c:marker>
          <c:dLbls>
            <c:delete val="1"/>
          </c:dLbls>
          <c:cat>
            <c:strRef>
              <c:f>'Daily Data'!$A$2:$A$955</c:f>
              <c:strCache>
                <c:ptCount val="951"/>
                <c:pt idx="0">
                  <c:v>2021-03-26</c:v>
                </c:pt>
                <c:pt idx="1">
                  <c:v>2021-03-29</c:v>
                </c:pt>
                <c:pt idx="2">
                  <c:v>2021-03-30</c:v>
                </c:pt>
                <c:pt idx="3">
                  <c:v>2021-03-31</c:v>
                </c:pt>
                <c:pt idx="4">
                  <c:v>2021-04-01</c:v>
                </c:pt>
                <c:pt idx="5">
                  <c:v>2021-04-05</c:v>
                </c:pt>
                <c:pt idx="6">
                  <c:v>2021-04-06</c:v>
                </c:pt>
                <c:pt idx="7">
                  <c:v>2021-04-07</c:v>
                </c:pt>
                <c:pt idx="8">
                  <c:v>2021-04-08</c:v>
                </c:pt>
                <c:pt idx="9">
                  <c:v>2021-04-09</c:v>
                </c:pt>
                <c:pt idx="10">
                  <c:v>2021-04-12</c:v>
                </c:pt>
                <c:pt idx="11">
                  <c:v>2021-04-13</c:v>
                </c:pt>
                <c:pt idx="12">
                  <c:v>2021-04-14</c:v>
                </c:pt>
                <c:pt idx="13">
                  <c:v>2021-04-15</c:v>
                </c:pt>
                <c:pt idx="14">
                  <c:v>2021-04-16</c:v>
                </c:pt>
                <c:pt idx="15">
                  <c:v>2021-04-19</c:v>
                </c:pt>
                <c:pt idx="16">
                  <c:v>2021-04-20</c:v>
                </c:pt>
                <c:pt idx="17">
                  <c:v>2021-04-21</c:v>
                </c:pt>
                <c:pt idx="18">
                  <c:v>2021-04-22</c:v>
                </c:pt>
                <c:pt idx="19">
                  <c:v>2021-04-23</c:v>
                </c:pt>
                <c:pt idx="20">
                  <c:v>2021-04-26</c:v>
                </c:pt>
                <c:pt idx="21">
                  <c:v>2021-04-27</c:v>
                </c:pt>
                <c:pt idx="22">
                  <c:v>2021-04-28</c:v>
                </c:pt>
                <c:pt idx="23">
                  <c:v>2021-04-29</c:v>
                </c:pt>
                <c:pt idx="24">
                  <c:v>2021-04-30</c:v>
                </c:pt>
                <c:pt idx="25">
                  <c:v>2021-05-03</c:v>
                </c:pt>
                <c:pt idx="26">
                  <c:v>2021-05-04</c:v>
                </c:pt>
                <c:pt idx="27">
                  <c:v>2021-05-05</c:v>
                </c:pt>
                <c:pt idx="28">
                  <c:v>2021-05-06</c:v>
                </c:pt>
                <c:pt idx="29">
                  <c:v>2021-05-07</c:v>
                </c:pt>
                <c:pt idx="30">
                  <c:v>2021-05-10</c:v>
                </c:pt>
                <c:pt idx="31">
                  <c:v>2021-05-11</c:v>
                </c:pt>
                <c:pt idx="32">
                  <c:v>2021-05-12</c:v>
                </c:pt>
                <c:pt idx="33">
                  <c:v>2021-05-13</c:v>
                </c:pt>
                <c:pt idx="34">
                  <c:v>2021-05-14</c:v>
                </c:pt>
                <c:pt idx="35">
                  <c:v>2021-05-17</c:v>
                </c:pt>
                <c:pt idx="36">
                  <c:v>2021-05-18</c:v>
                </c:pt>
                <c:pt idx="37">
                  <c:v>2021-05-19</c:v>
                </c:pt>
                <c:pt idx="38">
                  <c:v>2021-05-20</c:v>
                </c:pt>
                <c:pt idx="39">
                  <c:v>2021-05-21</c:v>
                </c:pt>
                <c:pt idx="40">
                  <c:v>2021-05-24</c:v>
                </c:pt>
                <c:pt idx="41">
                  <c:v>2021-05-25</c:v>
                </c:pt>
                <c:pt idx="42">
                  <c:v>2021-05-26</c:v>
                </c:pt>
                <c:pt idx="43">
                  <c:v>2021-05-27</c:v>
                </c:pt>
                <c:pt idx="44">
                  <c:v>2021-05-28</c:v>
                </c:pt>
                <c:pt idx="45">
                  <c:v>2021-06-01</c:v>
                </c:pt>
                <c:pt idx="46">
                  <c:v>2021-06-02</c:v>
                </c:pt>
                <c:pt idx="47">
                  <c:v>2021-06-03</c:v>
                </c:pt>
                <c:pt idx="48">
                  <c:v>2021-06-04</c:v>
                </c:pt>
                <c:pt idx="49">
                  <c:v>2021-06-07</c:v>
                </c:pt>
                <c:pt idx="50">
                  <c:v>2021-06-08</c:v>
                </c:pt>
                <c:pt idx="51">
                  <c:v>2021-06-09</c:v>
                </c:pt>
                <c:pt idx="52">
                  <c:v>2021-06-10</c:v>
                </c:pt>
                <c:pt idx="53">
                  <c:v>2021-06-11</c:v>
                </c:pt>
                <c:pt idx="54">
                  <c:v>2021-06-14</c:v>
                </c:pt>
                <c:pt idx="55">
                  <c:v>2021-06-15</c:v>
                </c:pt>
                <c:pt idx="56">
                  <c:v>2021-06-16</c:v>
                </c:pt>
                <c:pt idx="57">
                  <c:v>2021-06-17</c:v>
                </c:pt>
                <c:pt idx="58">
                  <c:v>2021-06-18</c:v>
                </c:pt>
                <c:pt idx="59">
                  <c:v>2021-06-21</c:v>
                </c:pt>
                <c:pt idx="60">
                  <c:v>2021-06-22</c:v>
                </c:pt>
                <c:pt idx="61">
                  <c:v>2021-06-23</c:v>
                </c:pt>
                <c:pt idx="62">
                  <c:v>2021-06-24</c:v>
                </c:pt>
                <c:pt idx="63">
                  <c:v>2021-06-25</c:v>
                </c:pt>
                <c:pt idx="64">
                  <c:v>2021-06-28</c:v>
                </c:pt>
                <c:pt idx="65">
                  <c:v>2021-06-29</c:v>
                </c:pt>
                <c:pt idx="66">
                  <c:v>2021-06-30</c:v>
                </c:pt>
                <c:pt idx="67">
                  <c:v>2021-07-01</c:v>
                </c:pt>
                <c:pt idx="68">
                  <c:v>2021-07-02</c:v>
                </c:pt>
                <c:pt idx="69">
                  <c:v>2021-07-06</c:v>
                </c:pt>
                <c:pt idx="70">
                  <c:v>2021-07-07</c:v>
                </c:pt>
                <c:pt idx="71">
                  <c:v>2021-07-08</c:v>
                </c:pt>
                <c:pt idx="72">
                  <c:v>2021-07-09</c:v>
                </c:pt>
                <c:pt idx="73">
                  <c:v>2021-07-12</c:v>
                </c:pt>
                <c:pt idx="74">
                  <c:v>2021-07-13</c:v>
                </c:pt>
                <c:pt idx="75">
                  <c:v>2021-07-14</c:v>
                </c:pt>
                <c:pt idx="76">
                  <c:v>2021-07-15</c:v>
                </c:pt>
                <c:pt idx="77">
                  <c:v>2021-07-16</c:v>
                </c:pt>
                <c:pt idx="78">
                  <c:v>2021-07-19</c:v>
                </c:pt>
                <c:pt idx="79">
                  <c:v>2021-07-20</c:v>
                </c:pt>
                <c:pt idx="80">
                  <c:v>2021-07-21</c:v>
                </c:pt>
                <c:pt idx="81">
                  <c:v>2021-07-22</c:v>
                </c:pt>
                <c:pt idx="82">
                  <c:v>2021-07-23</c:v>
                </c:pt>
                <c:pt idx="83">
                  <c:v>2021-07-26</c:v>
                </c:pt>
                <c:pt idx="84">
                  <c:v>2021-07-27</c:v>
                </c:pt>
                <c:pt idx="85">
                  <c:v>2021-07-28</c:v>
                </c:pt>
                <c:pt idx="86">
                  <c:v>2021-07-29</c:v>
                </c:pt>
                <c:pt idx="87">
                  <c:v>2021-07-30</c:v>
                </c:pt>
                <c:pt idx="88">
                  <c:v>2021-08-02</c:v>
                </c:pt>
                <c:pt idx="89">
                  <c:v>2021-08-03</c:v>
                </c:pt>
                <c:pt idx="90">
                  <c:v>2021-08-04</c:v>
                </c:pt>
                <c:pt idx="91">
                  <c:v>2021-08-05</c:v>
                </c:pt>
                <c:pt idx="92">
                  <c:v>2021-08-06</c:v>
                </c:pt>
                <c:pt idx="93">
                  <c:v>2021-08-09</c:v>
                </c:pt>
                <c:pt idx="94">
                  <c:v>2021-08-10</c:v>
                </c:pt>
                <c:pt idx="95">
                  <c:v>2021-08-11</c:v>
                </c:pt>
                <c:pt idx="96">
                  <c:v>2021-08-12</c:v>
                </c:pt>
                <c:pt idx="97">
                  <c:v>2021-08-13</c:v>
                </c:pt>
                <c:pt idx="98">
                  <c:v>2021-08-16</c:v>
                </c:pt>
                <c:pt idx="99">
                  <c:v>2021-08-17</c:v>
                </c:pt>
                <c:pt idx="100">
                  <c:v>2021-08-18</c:v>
                </c:pt>
                <c:pt idx="101">
                  <c:v>2021-08-19</c:v>
                </c:pt>
                <c:pt idx="102">
                  <c:v>2021-08-20</c:v>
                </c:pt>
                <c:pt idx="103">
                  <c:v>2021-08-23</c:v>
                </c:pt>
                <c:pt idx="104">
                  <c:v>2021-08-24</c:v>
                </c:pt>
                <c:pt idx="105">
                  <c:v>2021-08-25</c:v>
                </c:pt>
                <c:pt idx="106">
                  <c:v>2021-08-26</c:v>
                </c:pt>
                <c:pt idx="107">
                  <c:v>2021-08-27</c:v>
                </c:pt>
                <c:pt idx="108">
                  <c:v>2021-08-30</c:v>
                </c:pt>
                <c:pt idx="109">
                  <c:v>2021-08-31</c:v>
                </c:pt>
                <c:pt idx="110">
                  <c:v>2021-09-01</c:v>
                </c:pt>
                <c:pt idx="111">
                  <c:v>2021-09-02</c:v>
                </c:pt>
                <c:pt idx="112">
                  <c:v>2021-09-03</c:v>
                </c:pt>
                <c:pt idx="113">
                  <c:v>2021-09-07</c:v>
                </c:pt>
                <c:pt idx="114">
                  <c:v>2021-09-08</c:v>
                </c:pt>
                <c:pt idx="115">
                  <c:v>2021-09-09</c:v>
                </c:pt>
                <c:pt idx="116">
                  <c:v>2021-09-10</c:v>
                </c:pt>
                <c:pt idx="117">
                  <c:v>2021-09-13</c:v>
                </c:pt>
                <c:pt idx="118">
                  <c:v>2021-09-14</c:v>
                </c:pt>
                <c:pt idx="119">
                  <c:v>2021-09-15</c:v>
                </c:pt>
                <c:pt idx="120">
                  <c:v>2021-09-16</c:v>
                </c:pt>
                <c:pt idx="121">
                  <c:v>2021-09-17</c:v>
                </c:pt>
                <c:pt idx="122">
                  <c:v>2021-09-20</c:v>
                </c:pt>
                <c:pt idx="123">
                  <c:v>2021-09-21</c:v>
                </c:pt>
                <c:pt idx="124">
                  <c:v>2021-09-22</c:v>
                </c:pt>
                <c:pt idx="125">
                  <c:v>2021-09-23</c:v>
                </c:pt>
                <c:pt idx="126">
                  <c:v>2021-09-24</c:v>
                </c:pt>
                <c:pt idx="127">
                  <c:v>2021-09-27</c:v>
                </c:pt>
                <c:pt idx="128">
                  <c:v>2021-09-28</c:v>
                </c:pt>
                <c:pt idx="129">
                  <c:v>2021-09-29</c:v>
                </c:pt>
                <c:pt idx="130">
                  <c:v>2021-09-30</c:v>
                </c:pt>
                <c:pt idx="131">
                  <c:v>2021-10-01</c:v>
                </c:pt>
                <c:pt idx="132">
                  <c:v>2021-10-04</c:v>
                </c:pt>
                <c:pt idx="133">
                  <c:v>2021-10-05</c:v>
                </c:pt>
                <c:pt idx="134">
                  <c:v>2021-10-06</c:v>
                </c:pt>
                <c:pt idx="135">
                  <c:v>2021-10-07</c:v>
                </c:pt>
                <c:pt idx="136">
                  <c:v>2021-10-08</c:v>
                </c:pt>
                <c:pt idx="137">
                  <c:v>2021-10-11</c:v>
                </c:pt>
                <c:pt idx="138">
                  <c:v>2021-10-12</c:v>
                </c:pt>
                <c:pt idx="139">
                  <c:v>2021-10-13</c:v>
                </c:pt>
                <c:pt idx="140">
                  <c:v>2021-10-14</c:v>
                </c:pt>
                <c:pt idx="141">
                  <c:v>2021-10-15</c:v>
                </c:pt>
                <c:pt idx="142">
                  <c:v>2021-10-18</c:v>
                </c:pt>
                <c:pt idx="143">
                  <c:v>2021-10-19</c:v>
                </c:pt>
                <c:pt idx="144">
                  <c:v>2021-10-20</c:v>
                </c:pt>
                <c:pt idx="145">
                  <c:v>2021-10-21</c:v>
                </c:pt>
                <c:pt idx="146">
                  <c:v>2021-10-22</c:v>
                </c:pt>
                <c:pt idx="147">
                  <c:v>2021-10-25</c:v>
                </c:pt>
                <c:pt idx="148">
                  <c:v>2021-10-26</c:v>
                </c:pt>
                <c:pt idx="149">
                  <c:v>2021-10-27</c:v>
                </c:pt>
                <c:pt idx="150">
                  <c:v>2021-10-28</c:v>
                </c:pt>
                <c:pt idx="151">
                  <c:v>2021-10-29</c:v>
                </c:pt>
                <c:pt idx="152">
                  <c:v>2021-11-01</c:v>
                </c:pt>
                <c:pt idx="153">
                  <c:v>2021-11-02</c:v>
                </c:pt>
                <c:pt idx="154">
                  <c:v>2021-11-03</c:v>
                </c:pt>
                <c:pt idx="155">
                  <c:v>2021-11-04</c:v>
                </c:pt>
                <c:pt idx="156">
                  <c:v>2021-11-05</c:v>
                </c:pt>
                <c:pt idx="157">
                  <c:v>2021-11-08</c:v>
                </c:pt>
                <c:pt idx="158">
                  <c:v>2021-11-09</c:v>
                </c:pt>
                <c:pt idx="159">
                  <c:v>2021-11-10</c:v>
                </c:pt>
                <c:pt idx="160">
                  <c:v>2021-11-11</c:v>
                </c:pt>
                <c:pt idx="161">
                  <c:v>2021-11-12</c:v>
                </c:pt>
                <c:pt idx="162">
                  <c:v>2021-11-15</c:v>
                </c:pt>
                <c:pt idx="163">
                  <c:v>2021-11-16</c:v>
                </c:pt>
                <c:pt idx="164">
                  <c:v>2021-11-17</c:v>
                </c:pt>
                <c:pt idx="165">
                  <c:v>2021-11-18</c:v>
                </c:pt>
                <c:pt idx="166">
                  <c:v>2021-11-19</c:v>
                </c:pt>
                <c:pt idx="167">
                  <c:v>2021-11-22</c:v>
                </c:pt>
                <c:pt idx="168">
                  <c:v>2021-11-23</c:v>
                </c:pt>
                <c:pt idx="169">
                  <c:v>2021-11-24</c:v>
                </c:pt>
                <c:pt idx="170">
                  <c:v>2021-11-26</c:v>
                </c:pt>
                <c:pt idx="171">
                  <c:v>2021-11-29</c:v>
                </c:pt>
                <c:pt idx="172">
                  <c:v>2021-11-30</c:v>
                </c:pt>
                <c:pt idx="173">
                  <c:v>2021-12-01</c:v>
                </c:pt>
                <c:pt idx="174">
                  <c:v>2021-12-02</c:v>
                </c:pt>
                <c:pt idx="175">
                  <c:v>2021-12-03</c:v>
                </c:pt>
                <c:pt idx="176">
                  <c:v>2021-12-06</c:v>
                </c:pt>
                <c:pt idx="177">
                  <c:v>2021-12-07</c:v>
                </c:pt>
                <c:pt idx="178">
                  <c:v>2021-12-08</c:v>
                </c:pt>
                <c:pt idx="179">
                  <c:v>2021-12-09</c:v>
                </c:pt>
                <c:pt idx="180">
                  <c:v>2021-12-10</c:v>
                </c:pt>
                <c:pt idx="181">
                  <c:v>2021-12-13</c:v>
                </c:pt>
                <c:pt idx="182">
                  <c:v>2021-12-14</c:v>
                </c:pt>
                <c:pt idx="183">
                  <c:v>2021-12-15</c:v>
                </c:pt>
                <c:pt idx="184">
                  <c:v>2021-12-16</c:v>
                </c:pt>
                <c:pt idx="185">
                  <c:v>2021-12-17</c:v>
                </c:pt>
                <c:pt idx="186">
                  <c:v>2021-12-20</c:v>
                </c:pt>
                <c:pt idx="187">
                  <c:v>2021-12-21</c:v>
                </c:pt>
                <c:pt idx="188">
                  <c:v>2021-12-22</c:v>
                </c:pt>
                <c:pt idx="189">
                  <c:v>2021-12-23</c:v>
                </c:pt>
                <c:pt idx="190">
                  <c:v>2021-12-27</c:v>
                </c:pt>
                <c:pt idx="191">
                  <c:v>2021-12-28</c:v>
                </c:pt>
                <c:pt idx="192">
                  <c:v>2021-12-29</c:v>
                </c:pt>
                <c:pt idx="193">
                  <c:v>2021-12-30</c:v>
                </c:pt>
                <c:pt idx="194">
                  <c:v>2021-12-31</c:v>
                </c:pt>
                <c:pt idx="195">
                  <c:v>2022-01-03</c:v>
                </c:pt>
                <c:pt idx="196">
                  <c:v>2022-01-04</c:v>
                </c:pt>
                <c:pt idx="197">
                  <c:v>2022-01-05</c:v>
                </c:pt>
                <c:pt idx="198">
                  <c:v>2022-01-06</c:v>
                </c:pt>
                <c:pt idx="199">
                  <c:v>2022-01-07</c:v>
                </c:pt>
                <c:pt idx="200">
                  <c:v>2022-01-10</c:v>
                </c:pt>
                <c:pt idx="201">
                  <c:v>2022-01-11</c:v>
                </c:pt>
                <c:pt idx="202">
                  <c:v>2022-01-12</c:v>
                </c:pt>
                <c:pt idx="203">
                  <c:v>2022-01-13</c:v>
                </c:pt>
                <c:pt idx="204">
                  <c:v>2022-01-14</c:v>
                </c:pt>
                <c:pt idx="205">
                  <c:v>2022-01-18</c:v>
                </c:pt>
                <c:pt idx="206">
                  <c:v>2022-01-19</c:v>
                </c:pt>
                <c:pt idx="207">
                  <c:v>2022-01-20</c:v>
                </c:pt>
                <c:pt idx="208">
                  <c:v>2022-01-21</c:v>
                </c:pt>
                <c:pt idx="209">
                  <c:v>2022-01-24</c:v>
                </c:pt>
                <c:pt idx="210">
                  <c:v>2022-01-25</c:v>
                </c:pt>
                <c:pt idx="211">
                  <c:v>2022-01-26</c:v>
                </c:pt>
                <c:pt idx="212">
                  <c:v>2022-01-27</c:v>
                </c:pt>
                <c:pt idx="213">
                  <c:v>2022-01-28</c:v>
                </c:pt>
                <c:pt idx="214">
                  <c:v>2022-01-31</c:v>
                </c:pt>
                <c:pt idx="215">
                  <c:v>2022-02-01</c:v>
                </c:pt>
                <c:pt idx="216">
                  <c:v>2022-02-02</c:v>
                </c:pt>
                <c:pt idx="217">
                  <c:v>2022-02-03</c:v>
                </c:pt>
                <c:pt idx="218">
                  <c:v>2022-02-04</c:v>
                </c:pt>
                <c:pt idx="219">
                  <c:v>2022-02-07</c:v>
                </c:pt>
                <c:pt idx="220">
                  <c:v>2022-02-08</c:v>
                </c:pt>
                <c:pt idx="221">
                  <c:v>2022-02-09</c:v>
                </c:pt>
                <c:pt idx="222">
                  <c:v>2022-02-10</c:v>
                </c:pt>
                <c:pt idx="223">
                  <c:v>2022-02-11</c:v>
                </c:pt>
                <c:pt idx="224">
                  <c:v>2022-02-14</c:v>
                </c:pt>
                <c:pt idx="225">
                  <c:v>2022-02-15</c:v>
                </c:pt>
                <c:pt idx="226">
                  <c:v>2022-02-16</c:v>
                </c:pt>
                <c:pt idx="227">
                  <c:v>2022-02-17</c:v>
                </c:pt>
                <c:pt idx="228">
                  <c:v>2022-02-18</c:v>
                </c:pt>
                <c:pt idx="229">
                  <c:v>2022-02-22</c:v>
                </c:pt>
                <c:pt idx="230">
                  <c:v>2022-02-23</c:v>
                </c:pt>
                <c:pt idx="231">
                  <c:v>2022-02-24</c:v>
                </c:pt>
                <c:pt idx="232">
                  <c:v>2022-02-25</c:v>
                </c:pt>
                <c:pt idx="233">
                  <c:v>2022-02-28</c:v>
                </c:pt>
                <c:pt idx="234">
                  <c:v>2022-03-01</c:v>
                </c:pt>
                <c:pt idx="235">
                  <c:v>2022-03-02</c:v>
                </c:pt>
                <c:pt idx="236">
                  <c:v>2022-03-03</c:v>
                </c:pt>
                <c:pt idx="237">
                  <c:v>2022-03-04</c:v>
                </c:pt>
                <c:pt idx="238">
                  <c:v>2022-03-07</c:v>
                </c:pt>
                <c:pt idx="239">
                  <c:v>2022-03-08</c:v>
                </c:pt>
                <c:pt idx="240">
                  <c:v>2022-03-09</c:v>
                </c:pt>
                <c:pt idx="241">
                  <c:v>2022-03-10</c:v>
                </c:pt>
                <c:pt idx="242">
                  <c:v>2022-03-11</c:v>
                </c:pt>
                <c:pt idx="243">
                  <c:v>2022-03-14</c:v>
                </c:pt>
                <c:pt idx="244">
                  <c:v>2022-03-15</c:v>
                </c:pt>
                <c:pt idx="245">
                  <c:v>2022-03-16</c:v>
                </c:pt>
                <c:pt idx="246">
                  <c:v>2022-03-17</c:v>
                </c:pt>
                <c:pt idx="247">
                  <c:v>2022-03-18</c:v>
                </c:pt>
                <c:pt idx="248">
                  <c:v>2022-03-21</c:v>
                </c:pt>
                <c:pt idx="249">
                  <c:v>2022-03-22</c:v>
                </c:pt>
                <c:pt idx="250">
                  <c:v>2022-03-23</c:v>
                </c:pt>
                <c:pt idx="251">
                  <c:v>2022-03-24</c:v>
                </c:pt>
                <c:pt idx="252">
                  <c:v>2022-03-25</c:v>
                </c:pt>
                <c:pt idx="253">
                  <c:v>2022-03-28</c:v>
                </c:pt>
                <c:pt idx="254">
                  <c:v>2022-03-29</c:v>
                </c:pt>
                <c:pt idx="255">
                  <c:v>2022-03-30</c:v>
                </c:pt>
                <c:pt idx="256">
                  <c:v>2022-03-31</c:v>
                </c:pt>
                <c:pt idx="257">
                  <c:v>2022-04-01</c:v>
                </c:pt>
                <c:pt idx="258">
                  <c:v>2022-04-04</c:v>
                </c:pt>
                <c:pt idx="259">
                  <c:v>2022-04-05</c:v>
                </c:pt>
                <c:pt idx="260">
                  <c:v>2022-04-06</c:v>
                </c:pt>
                <c:pt idx="261">
                  <c:v>2022-04-07</c:v>
                </c:pt>
                <c:pt idx="262">
                  <c:v>2022-04-08</c:v>
                </c:pt>
                <c:pt idx="263">
                  <c:v>2022-04-11</c:v>
                </c:pt>
                <c:pt idx="264">
                  <c:v>2022-04-12</c:v>
                </c:pt>
                <c:pt idx="265">
                  <c:v>2022-04-13</c:v>
                </c:pt>
                <c:pt idx="266">
                  <c:v>2022-04-14</c:v>
                </c:pt>
                <c:pt idx="267">
                  <c:v>2022-04-18</c:v>
                </c:pt>
                <c:pt idx="268">
                  <c:v>2022-04-19</c:v>
                </c:pt>
                <c:pt idx="269">
                  <c:v>2022-04-20</c:v>
                </c:pt>
                <c:pt idx="270">
                  <c:v>2022-04-21</c:v>
                </c:pt>
                <c:pt idx="271">
                  <c:v>2022-04-22</c:v>
                </c:pt>
                <c:pt idx="272">
                  <c:v>2022-04-25</c:v>
                </c:pt>
                <c:pt idx="273">
                  <c:v>2022-04-26</c:v>
                </c:pt>
                <c:pt idx="274">
                  <c:v>2022-04-27</c:v>
                </c:pt>
                <c:pt idx="275">
                  <c:v>2022-04-28</c:v>
                </c:pt>
                <c:pt idx="276">
                  <c:v>2022-04-29</c:v>
                </c:pt>
                <c:pt idx="277">
                  <c:v>2022-05-02</c:v>
                </c:pt>
                <c:pt idx="278">
                  <c:v>2022-05-03</c:v>
                </c:pt>
                <c:pt idx="279">
                  <c:v>2022-05-04</c:v>
                </c:pt>
                <c:pt idx="280">
                  <c:v>2022-05-05</c:v>
                </c:pt>
                <c:pt idx="281">
                  <c:v>2022-05-06</c:v>
                </c:pt>
                <c:pt idx="282">
                  <c:v>2022-05-09</c:v>
                </c:pt>
                <c:pt idx="283">
                  <c:v>2022-05-10</c:v>
                </c:pt>
                <c:pt idx="284">
                  <c:v>2022-05-11</c:v>
                </c:pt>
                <c:pt idx="285">
                  <c:v>2022-05-12</c:v>
                </c:pt>
                <c:pt idx="286">
                  <c:v>2022-05-13</c:v>
                </c:pt>
                <c:pt idx="287">
                  <c:v>2022-05-16</c:v>
                </c:pt>
                <c:pt idx="288">
                  <c:v>2022-05-17</c:v>
                </c:pt>
                <c:pt idx="289">
                  <c:v>2022-05-18</c:v>
                </c:pt>
                <c:pt idx="290">
                  <c:v>2022-05-19</c:v>
                </c:pt>
                <c:pt idx="291">
                  <c:v>2022-05-20</c:v>
                </c:pt>
                <c:pt idx="292">
                  <c:v>2022-05-23</c:v>
                </c:pt>
                <c:pt idx="293">
                  <c:v>2022-05-24</c:v>
                </c:pt>
                <c:pt idx="294">
                  <c:v>2022-05-25</c:v>
                </c:pt>
                <c:pt idx="295">
                  <c:v>2022-05-26</c:v>
                </c:pt>
                <c:pt idx="296">
                  <c:v>2022-05-27</c:v>
                </c:pt>
                <c:pt idx="297">
                  <c:v>2022-05-31</c:v>
                </c:pt>
                <c:pt idx="298">
                  <c:v>2022-06-01</c:v>
                </c:pt>
                <c:pt idx="299">
                  <c:v>2022-06-02</c:v>
                </c:pt>
                <c:pt idx="300">
                  <c:v>2022-06-03</c:v>
                </c:pt>
                <c:pt idx="301">
                  <c:v>2022-06-06</c:v>
                </c:pt>
                <c:pt idx="302">
                  <c:v>2022-06-07</c:v>
                </c:pt>
                <c:pt idx="303">
                  <c:v>2022-06-08</c:v>
                </c:pt>
                <c:pt idx="304">
                  <c:v>2022-06-09</c:v>
                </c:pt>
                <c:pt idx="305">
                  <c:v>2022-06-10</c:v>
                </c:pt>
                <c:pt idx="306">
                  <c:v>2022-06-13</c:v>
                </c:pt>
                <c:pt idx="307">
                  <c:v>2022-06-14</c:v>
                </c:pt>
                <c:pt idx="308">
                  <c:v>2022-06-15</c:v>
                </c:pt>
                <c:pt idx="309">
                  <c:v>2022-06-16</c:v>
                </c:pt>
                <c:pt idx="310">
                  <c:v>2022-06-17</c:v>
                </c:pt>
                <c:pt idx="311">
                  <c:v>2022-06-21</c:v>
                </c:pt>
                <c:pt idx="312">
                  <c:v>2022-06-22</c:v>
                </c:pt>
                <c:pt idx="313">
                  <c:v>2022-06-23</c:v>
                </c:pt>
                <c:pt idx="314">
                  <c:v>2022-06-24</c:v>
                </c:pt>
                <c:pt idx="315">
                  <c:v>2022-06-27</c:v>
                </c:pt>
                <c:pt idx="316">
                  <c:v>2022-06-28</c:v>
                </c:pt>
                <c:pt idx="317">
                  <c:v>2022-06-29</c:v>
                </c:pt>
                <c:pt idx="318">
                  <c:v>2022-06-30</c:v>
                </c:pt>
                <c:pt idx="319">
                  <c:v>2022-07-01</c:v>
                </c:pt>
                <c:pt idx="320">
                  <c:v>2022-07-05</c:v>
                </c:pt>
                <c:pt idx="321">
                  <c:v>2022-07-06</c:v>
                </c:pt>
                <c:pt idx="322">
                  <c:v>2022-07-07</c:v>
                </c:pt>
                <c:pt idx="323">
                  <c:v>2022-07-08</c:v>
                </c:pt>
                <c:pt idx="324">
                  <c:v>2022-07-11</c:v>
                </c:pt>
                <c:pt idx="325">
                  <c:v>2022-07-12</c:v>
                </c:pt>
                <c:pt idx="326">
                  <c:v>2022-07-13</c:v>
                </c:pt>
                <c:pt idx="327">
                  <c:v>2022-07-14</c:v>
                </c:pt>
                <c:pt idx="328">
                  <c:v>2022-07-15</c:v>
                </c:pt>
                <c:pt idx="329">
                  <c:v>2022-07-18</c:v>
                </c:pt>
                <c:pt idx="330">
                  <c:v>2022-07-19</c:v>
                </c:pt>
                <c:pt idx="331">
                  <c:v>2022-07-20</c:v>
                </c:pt>
                <c:pt idx="332">
                  <c:v>2022-07-21</c:v>
                </c:pt>
                <c:pt idx="333">
                  <c:v>2022-07-22</c:v>
                </c:pt>
                <c:pt idx="334">
                  <c:v>2022-07-25</c:v>
                </c:pt>
                <c:pt idx="335">
                  <c:v>2022-07-26</c:v>
                </c:pt>
                <c:pt idx="336">
                  <c:v>2022-07-27</c:v>
                </c:pt>
                <c:pt idx="337">
                  <c:v>2022-07-28</c:v>
                </c:pt>
                <c:pt idx="338">
                  <c:v>2022-07-29</c:v>
                </c:pt>
                <c:pt idx="339">
                  <c:v>2022-08-01</c:v>
                </c:pt>
                <c:pt idx="340">
                  <c:v>2022-08-02</c:v>
                </c:pt>
                <c:pt idx="341">
                  <c:v>2022-08-03</c:v>
                </c:pt>
                <c:pt idx="342">
                  <c:v>2022-08-04</c:v>
                </c:pt>
                <c:pt idx="343">
                  <c:v>2022-08-05</c:v>
                </c:pt>
                <c:pt idx="344">
                  <c:v>2022-08-08</c:v>
                </c:pt>
                <c:pt idx="345">
                  <c:v>2022-08-09</c:v>
                </c:pt>
                <c:pt idx="346">
                  <c:v>2022-08-10</c:v>
                </c:pt>
                <c:pt idx="347">
                  <c:v>2022-08-11</c:v>
                </c:pt>
                <c:pt idx="348">
                  <c:v>2022-08-12</c:v>
                </c:pt>
                <c:pt idx="349">
                  <c:v>2022-08-15</c:v>
                </c:pt>
                <c:pt idx="350">
                  <c:v>2022-08-16</c:v>
                </c:pt>
                <c:pt idx="351">
                  <c:v>2022-08-17</c:v>
                </c:pt>
                <c:pt idx="352">
                  <c:v>2022-08-18</c:v>
                </c:pt>
                <c:pt idx="353">
                  <c:v>2022-08-19</c:v>
                </c:pt>
                <c:pt idx="354">
                  <c:v>2022-08-22</c:v>
                </c:pt>
                <c:pt idx="355">
                  <c:v>2022-08-23</c:v>
                </c:pt>
                <c:pt idx="356">
                  <c:v>2022-08-24</c:v>
                </c:pt>
                <c:pt idx="357">
                  <c:v>2022-08-25</c:v>
                </c:pt>
                <c:pt idx="358">
                  <c:v>2022-08-26</c:v>
                </c:pt>
                <c:pt idx="359">
                  <c:v>2022-08-29</c:v>
                </c:pt>
                <c:pt idx="360">
                  <c:v>2022-08-30</c:v>
                </c:pt>
                <c:pt idx="361">
                  <c:v>2022-08-31</c:v>
                </c:pt>
                <c:pt idx="362">
                  <c:v>2022-09-01</c:v>
                </c:pt>
                <c:pt idx="363">
                  <c:v>2022-09-02</c:v>
                </c:pt>
                <c:pt idx="364">
                  <c:v>2022-09-06</c:v>
                </c:pt>
                <c:pt idx="365">
                  <c:v>2022-09-07</c:v>
                </c:pt>
                <c:pt idx="366">
                  <c:v>2022-09-08</c:v>
                </c:pt>
                <c:pt idx="367">
                  <c:v>2022-09-09</c:v>
                </c:pt>
                <c:pt idx="368">
                  <c:v>2022-09-12</c:v>
                </c:pt>
                <c:pt idx="369">
                  <c:v>2022-09-13</c:v>
                </c:pt>
                <c:pt idx="370">
                  <c:v>2022-09-14</c:v>
                </c:pt>
                <c:pt idx="371">
                  <c:v>2022-09-15</c:v>
                </c:pt>
                <c:pt idx="372">
                  <c:v>2022-09-16</c:v>
                </c:pt>
                <c:pt idx="373">
                  <c:v>2022-09-19</c:v>
                </c:pt>
                <c:pt idx="374">
                  <c:v>2022-09-20</c:v>
                </c:pt>
                <c:pt idx="375">
                  <c:v>2022-09-21</c:v>
                </c:pt>
                <c:pt idx="376">
                  <c:v>2022-09-22</c:v>
                </c:pt>
                <c:pt idx="377">
                  <c:v>2022-09-23</c:v>
                </c:pt>
                <c:pt idx="378">
                  <c:v>2022-09-26</c:v>
                </c:pt>
                <c:pt idx="379">
                  <c:v>2022-09-27</c:v>
                </c:pt>
                <c:pt idx="380">
                  <c:v>2022-09-28</c:v>
                </c:pt>
                <c:pt idx="381">
                  <c:v>2022-09-29</c:v>
                </c:pt>
                <c:pt idx="382">
                  <c:v>2022-09-30</c:v>
                </c:pt>
                <c:pt idx="383">
                  <c:v>2022-10-03</c:v>
                </c:pt>
                <c:pt idx="384">
                  <c:v>2022-10-04</c:v>
                </c:pt>
                <c:pt idx="385">
                  <c:v>2022-10-05</c:v>
                </c:pt>
                <c:pt idx="386">
                  <c:v>2022-10-06</c:v>
                </c:pt>
                <c:pt idx="387">
                  <c:v>2022-10-07</c:v>
                </c:pt>
                <c:pt idx="388">
                  <c:v>2022-10-10</c:v>
                </c:pt>
                <c:pt idx="389">
                  <c:v>2022-10-11</c:v>
                </c:pt>
                <c:pt idx="390">
                  <c:v>2022-10-12</c:v>
                </c:pt>
                <c:pt idx="391">
                  <c:v>2022-10-13</c:v>
                </c:pt>
                <c:pt idx="392">
                  <c:v>2022-10-14</c:v>
                </c:pt>
                <c:pt idx="393">
                  <c:v>2022-10-17</c:v>
                </c:pt>
                <c:pt idx="394">
                  <c:v>2022-10-18</c:v>
                </c:pt>
                <c:pt idx="395">
                  <c:v>2022-10-19</c:v>
                </c:pt>
                <c:pt idx="396">
                  <c:v>2022-10-20</c:v>
                </c:pt>
                <c:pt idx="397">
                  <c:v>2022-10-21</c:v>
                </c:pt>
                <c:pt idx="398">
                  <c:v>2022-10-24</c:v>
                </c:pt>
                <c:pt idx="399">
                  <c:v>2022-10-25</c:v>
                </c:pt>
                <c:pt idx="400">
                  <c:v>2022-10-26</c:v>
                </c:pt>
                <c:pt idx="401">
                  <c:v>2022-10-27</c:v>
                </c:pt>
                <c:pt idx="402">
                  <c:v>2022-10-28</c:v>
                </c:pt>
                <c:pt idx="403">
                  <c:v>2022-10-31</c:v>
                </c:pt>
                <c:pt idx="404">
                  <c:v>2022-11-01</c:v>
                </c:pt>
                <c:pt idx="405">
                  <c:v>2022-11-02</c:v>
                </c:pt>
                <c:pt idx="406">
                  <c:v>2022-11-03</c:v>
                </c:pt>
                <c:pt idx="407">
                  <c:v>2022-11-04</c:v>
                </c:pt>
                <c:pt idx="408">
                  <c:v>2022-11-07</c:v>
                </c:pt>
                <c:pt idx="409">
                  <c:v>2022-11-08</c:v>
                </c:pt>
                <c:pt idx="410">
                  <c:v>2022-11-09</c:v>
                </c:pt>
                <c:pt idx="411">
                  <c:v>2022-11-10</c:v>
                </c:pt>
                <c:pt idx="412">
                  <c:v>2022-11-11</c:v>
                </c:pt>
                <c:pt idx="413">
                  <c:v>2022-11-14</c:v>
                </c:pt>
                <c:pt idx="414">
                  <c:v>2022-11-15</c:v>
                </c:pt>
                <c:pt idx="415">
                  <c:v>2022-11-16</c:v>
                </c:pt>
                <c:pt idx="416">
                  <c:v>2022-11-17</c:v>
                </c:pt>
                <c:pt idx="417">
                  <c:v>2022-11-18</c:v>
                </c:pt>
                <c:pt idx="418">
                  <c:v>2022-11-21</c:v>
                </c:pt>
                <c:pt idx="419">
                  <c:v>2022-11-22</c:v>
                </c:pt>
                <c:pt idx="420">
                  <c:v>2022-11-23</c:v>
                </c:pt>
                <c:pt idx="421">
                  <c:v>2022-11-25</c:v>
                </c:pt>
                <c:pt idx="422">
                  <c:v>2022-11-28</c:v>
                </c:pt>
                <c:pt idx="423">
                  <c:v>2022-11-29</c:v>
                </c:pt>
                <c:pt idx="424">
                  <c:v>2022-11-30</c:v>
                </c:pt>
                <c:pt idx="425">
                  <c:v>2022-12-01</c:v>
                </c:pt>
                <c:pt idx="426">
                  <c:v>2022-12-02</c:v>
                </c:pt>
                <c:pt idx="427">
                  <c:v>2022-12-05</c:v>
                </c:pt>
                <c:pt idx="428">
                  <c:v>2022-12-06</c:v>
                </c:pt>
                <c:pt idx="429">
                  <c:v>2022-12-07</c:v>
                </c:pt>
                <c:pt idx="430">
                  <c:v>2022-12-08</c:v>
                </c:pt>
                <c:pt idx="431">
                  <c:v>2022-12-09</c:v>
                </c:pt>
                <c:pt idx="432">
                  <c:v>2022-12-12</c:v>
                </c:pt>
                <c:pt idx="433">
                  <c:v>2022-12-13</c:v>
                </c:pt>
                <c:pt idx="434">
                  <c:v>2022-12-14</c:v>
                </c:pt>
                <c:pt idx="435">
                  <c:v>2022-12-15</c:v>
                </c:pt>
                <c:pt idx="436">
                  <c:v>2022-12-16</c:v>
                </c:pt>
                <c:pt idx="437">
                  <c:v>2022-12-19</c:v>
                </c:pt>
                <c:pt idx="438">
                  <c:v>2022-12-20</c:v>
                </c:pt>
                <c:pt idx="439">
                  <c:v>2022-12-21</c:v>
                </c:pt>
                <c:pt idx="440">
                  <c:v>2022-12-22</c:v>
                </c:pt>
                <c:pt idx="441">
                  <c:v>2022-12-23</c:v>
                </c:pt>
                <c:pt idx="442">
                  <c:v>2022-12-27</c:v>
                </c:pt>
                <c:pt idx="443">
                  <c:v>2022-12-28</c:v>
                </c:pt>
                <c:pt idx="444">
                  <c:v>2022-12-29</c:v>
                </c:pt>
                <c:pt idx="445">
                  <c:v>2022-12-30</c:v>
                </c:pt>
                <c:pt idx="446">
                  <c:v>2023-01-03</c:v>
                </c:pt>
                <c:pt idx="447">
                  <c:v>2023-01-04</c:v>
                </c:pt>
                <c:pt idx="448">
                  <c:v>2023-01-05</c:v>
                </c:pt>
                <c:pt idx="449">
                  <c:v>2023-01-06</c:v>
                </c:pt>
                <c:pt idx="450">
                  <c:v>2023-01-09</c:v>
                </c:pt>
                <c:pt idx="451">
                  <c:v>2023-01-10</c:v>
                </c:pt>
                <c:pt idx="452">
                  <c:v>2023-01-11</c:v>
                </c:pt>
                <c:pt idx="453">
                  <c:v>2023-01-12</c:v>
                </c:pt>
                <c:pt idx="454">
                  <c:v>2023-01-13</c:v>
                </c:pt>
                <c:pt idx="455">
                  <c:v>2023-01-17</c:v>
                </c:pt>
                <c:pt idx="456">
                  <c:v>2023-01-18</c:v>
                </c:pt>
                <c:pt idx="457">
                  <c:v>2023-01-19</c:v>
                </c:pt>
                <c:pt idx="458">
                  <c:v>2023-01-20</c:v>
                </c:pt>
                <c:pt idx="459">
                  <c:v>2023-01-23</c:v>
                </c:pt>
                <c:pt idx="460">
                  <c:v>2023-01-24</c:v>
                </c:pt>
                <c:pt idx="461">
                  <c:v>2023-01-25</c:v>
                </c:pt>
                <c:pt idx="462">
                  <c:v>2023-01-26</c:v>
                </c:pt>
                <c:pt idx="463">
                  <c:v>2023-01-27</c:v>
                </c:pt>
                <c:pt idx="464">
                  <c:v>2023-01-30</c:v>
                </c:pt>
                <c:pt idx="465">
                  <c:v>2023-01-31</c:v>
                </c:pt>
                <c:pt idx="466">
                  <c:v>2023-02-01</c:v>
                </c:pt>
                <c:pt idx="467">
                  <c:v>2023-02-02</c:v>
                </c:pt>
                <c:pt idx="468">
                  <c:v>2023-02-03</c:v>
                </c:pt>
                <c:pt idx="469">
                  <c:v>2023-02-06</c:v>
                </c:pt>
                <c:pt idx="470">
                  <c:v>2023-02-07</c:v>
                </c:pt>
                <c:pt idx="471">
                  <c:v>2023-02-08</c:v>
                </c:pt>
                <c:pt idx="472">
                  <c:v>2023-02-09</c:v>
                </c:pt>
                <c:pt idx="473">
                  <c:v>2023-02-10</c:v>
                </c:pt>
                <c:pt idx="474">
                  <c:v>2023-02-13</c:v>
                </c:pt>
                <c:pt idx="475">
                  <c:v>2023-02-14</c:v>
                </c:pt>
                <c:pt idx="476">
                  <c:v>2023-02-15</c:v>
                </c:pt>
                <c:pt idx="477">
                  <c:v>2023-02-16</c:v>
                </c:pt>
                <c:pt idx="478">
                  <c:v>2023-02-17</c:v>
                </c:pt>
                <c:pt idx="479">
                  <c:v>2023-02-21</c:v>
                </c:pt>
                <c:pt idx="480">
                  <c:v>2023-02-22</c:v>
                </c:pt>
                <c:pt idx="481">
                  <c:v>2023-02-23</c:v>
                </c:pt>
                <c:pt idx="482">
                  <c:v>2023-02-24</c:v>
                </c:pt>
                <c:pt idx="483">
                  <c:v>2023-02-27</c:v>
                </c:pt>
                <c:pt idx="484">
                  <c:v>2023-02-28</c:v>
                </c:pt>
                <c:pt idx="485">
                  <c:v>2023-03-01</c:v>
                </c:pt>
                <c:pt idx="486">
                  <c:v>2023-03-02</c:v>
                </c:pt>
                <c:pt idx="487">
                  <c:v>2023-03-03</c:v>
                </c:pt>
                <c:pt idx="488">
                  <c:v>2023-03-06</c:v>
                </c:pt>
                <c:pt idx="489">
                  <c:v>2023-03-07</c:v>
                </c:pt>
                <c:pt idx="490">
                  <c:v>2023-03-08</c:v>
                </c:pt>
                <c:pt idx="491">
                  <c:v>2023-03-09</c:v>
                </c:pt>
                <c:pt idx="492">
                  <c:v>2023-03-10</c:v>
                </c:pt>
                <c:pt idx="493">
                  <c:v>2023-03-13</c:v>
                </c:pt>
                <c:pt idx="494">
                  <c:v>2023-03-14</c:v>
                </c:pt>
                <c:pt idx="495">
                  <c:v>2023-03-15</c:v>
                </c:pt>
                <c:pt idx="496">
                  <c:v>2023-03-16</c:v>
                </c:pt>
                <c:pt idx="497">
                  <c:v>2023-03-17</c:v>
                </c:pt>
                <c:pt idx="498">
                  <c:v>2023-03-20</c:v>
                </c:pt>
                <c:pt idx="499">
                  <c:v>2023-03-21</c:v>
                </c:pt>
                <c:pt idx="500">
                  <c:v>2023-03-22</c:v>
                </c:pt>
                <c:pt idx="501">
                  <c:v>2023-03-23</c:v>
                </c:pt>
                <c:pt idx="502">
                  <c:v>2023-03-24</c:v>
                </c:pt>
                <c:pt idx="503">
                  <c:v>2023-03-27</c:v>
                </c:pt>
                <c:pt idx="504">
                  <c:v>2023-03-28</c:v>
                </c:pt>
                <c:pt idx="505">
                  <c:v>2023-03-29</c:v>
                </c:pt>
                <c:pt idx="506">
                  <c:v>2023-03-30</c:v>
                </c:pt>
                <c:pt idx="507">
                  <c:v>2023-03-31</c:v>
                </c:pt>
                <c:pt idx="508">
                  <c:v>2023-04-03</c:v>
                </c:pt>
                <c:pt idx="509">
                  <c:v>2023-04-04</c:v>
                </c:pt>
                <c:pt idx="510">
                  <c:v>2023-04-05</c:v>
                </c:pt>
                <c:pt idx="511">
                  <c:v>2023-04-06</c:v>
                </c:pt>
                <c:pt idx="512">
                  <c:v>2023-04-10</c:v>
                </c:pt>
                <c:pt idx="513">
                  <c:v>2023-04-11</c:v>
                </c:pt>
                <c:pt idx="514">
                  <c:v>2023-04-12</c:v>
                </c:pt>
                <c:pt idx="515">
                  <c:v>2023-04-13</c:v>
                </c:pt>
                <c:pt idx="516">
                  <c:v>2023-04-14</c:v>
                </c:pt>
                <c:pt idx="517">
                  <c:v>2023-04-17</c:v>
                </c:pt>
                <c:pt idx="518">
                  <c:v>2023-04-18</c:v>
                </c:pt>
                <c:pt idx="519">
                  <c:v>2023-04-19</c:v>
                </c:pt>
                <c:pt idx="520">
                  <c:v>2023-04-20</c:v>
                </c:pt>
                <c:pt idx="521">
                  <c:v>2023-04-21</c:v>
                </c:pt>
                <c:pt idx="522">
                  <c:v>2023-04-24</c:v>
                </c:pt>
                <c:pt idx="523">
                  <c:v>2023-04-25</c:v>
                </c:pt>
                <c:pt idx="524">
                  <c:v>2023-04-26</c:v>
                </c:pt>
                <c:pt idx="525">
                  <c:v>2023-04-27</c:v>
                </c:pt>
                <c:pt idx="526">
                  <c:v>2023-04-28</c:v>
                </c:pt>
                <c:pt idx="527">
                  <c:v>2023-05-01</c:v>
                </c:pt>
                <c:pt idx="528">
                  <c:v>2023-05-02</c:v>
                </c:pt>
                <c:pt idx="529">
                  <c:v>2023-05-03</c:v>
                </c:pt>
                <c:pt idx="530">
                  <c:v>2023-05-04</c:v>
                </c:pt>
                <c:pt idx="531">
                  <c:v>2023-05-05</c:v>
                </c:pt>
                <c:pt idx="532">
                  <c:v>2023-05-08</c:v>
                </c:pt>
                <c:pt idx="533">
                  <c:v>2023-05-09</c:v>
                </c:pt>
                <c:pt idx="534">
                  <c:v>2023-05-10</c:v>
                </c:pt>
                <c:pt idx="535">
                  <c:v>2023-05-11</c:v>
                </c:pt>
                <c:pt idx="536">
                  <c:v>2023-05-12</c:v>
                </c:pt>
                <c:pt idx="537">
                  <c:v>2023-05-15</c:v>
                </c:pt>
                <c:pt idx="538">
                  <c:v>2023-05-16</c:v>
                </c:pt>
                <c:pt idx="539">
                  <c:v>2023-05-17</c:v>
                </c:pt>
                <c:pt idx="540">
                  <c:v>2023-05-18</c:v>
                </c:pt>
                <c:pt idx="541">
                  <c:v>2023-05-19</c:v>
                </c:pt>
                <c:pt idx="542">
                  <c:v>2023-05-22</c:v>
                </c:pt>
                <c:pt idx="543">
                  <c:v>2023-05-23</c:v>
                </c:pt>
                <c:pt idx="544">
                  <c:v>2023-05-24</c:v>
                </c:pt>
                <c:pt idx="545">
                  <c:v>2023-05-25</c:v>
                </c:pt>
                <c:pt idx="546">
                  <c:v>2023-05-26</c:v>
                </c:pt>
                <c:pt idx="547">
                  <c:v>2023-05-30</c:v>
                </c:pt>
                <c:pt idx="548">
                  <c:v>2023-05-31</c:v>
                </c:pt>
                <c:pt idx="549">
                  <c:v>2023-06-01</c:v>
                </c:pt>
                <c:pt idx="550">
                  <c:v>2023-06-02</c:v>
                </c:pt>
                <c:pt idx="551">
                  <c:v>2023-06-05</c:v>
                </c:pt>
                <c:pt idx="552">
                  <c:v>2023-06-06</c:v>
                </c:pt>
                <c:pt idx="553">
                  <c:v>2023-06-07</c:v>
                </c:pt>
                <c:pt idx="554">
                  <c:v>2023-06-08</c:v>
                </c:pt>
                <c:pt idx="555">
                  <c:v>2023-06-09</c:v>
                </c:pt>
                <c:pt idx="556">
                  <c:v>2023-06-12</c:v>
                </c:pt>
                <c:pt idx="557">
                  <c:v>2023-06-13</c:v>
                </c:pt>
                <c:pt idx="558">
                  <c:v>2023-06-14</c:v>
                </c:pt>
                <c:pt idx="559">
                  <c:v>2023-06-15</c:v>
                </c:pt>
                <c:pt idx="560">
                  <c:v>2023-06-16</c:v>
                </c:pt>
                <c:pt idx="561">
                  <c:v>2023-06-20</c:v>
                </c:pt>
                <c:pt idx="562">
                  <c:v>2023-06-21</c:v>
                </c:pt>
                <c:pt idx="563">
                  <c:v>2023-06-22</c:v>
                </c:pt>
                <c:pt idx="564">
                  <c:v>2023-06-23</c:v>
                </c:pt>
                <c:pt idx="565">
                  <c:v>2023-06-26</c:v>
                </c:pt>
                <c:pt idx="566">
                  <c:v>2023-06-27</c:v>
                </c:pt>
                <c:pt idx="567">
                  <c:v>2023-06-28</c:v>
                </c:pt>
                <c:pt idx="568">
                  <c:v>2023-06-29</c:v>
                </c:pt>
                <c:pt idx="569">
                  <c:v>2023-06-30</c:v>
                </c:pt>
                <c:pt idx="570">
                  <c:v>2023-07-03</c:v>
                </c:pt>
                <c:pt idx="571">
                  <c:v>2023-07-05</c:v>
                </c:pt>
                <c:pt idx="572">
                  <c:v>2023-07-06</c:v>
                </c:pt>
                <c:pt idx="573">
                  <c:v>2023-07-07</c:v>
                </c:pt>
                <c:pt idx="574">
                  <c:v>2023-07-10</c:v>
                </c:pt>
                <c:pt idx="575">
                  <c:v>2023-07-11</c:v>
                </c:pt>
                <c:pt idx="576">
                  <c:v>2023-07-12</c:v>
                </c:pt>
                <c:pt idx="577">
                  <c:v>2023-07-13</c:v>
                </c:pt>
                <c:pt idx="578">
                  <c:v>2023-07-14</c:v>
                </c:pt>
                <c:pt idx="579">
                  <c:v>2023-07-17</c:v>
                </c:pt>
                <c:pt idx="580">
                  <c:v>2023-07-18</c:v>
                </c:pt>
                <c:pt idx="581">
                  <c:v>2023-07-19</c:v>
                </c:pt>
                <c:pt idx="582">
                  <c:v>2023-07-20</c:v>
                </c:pt>
                <c:pt idx="583">
                  <c:v>2023-07-21</c:v>
                </c:pt>
                <c:pt idx="584">
                  <c:v>2023-07-24</c:v>
                </c:pt>
                <c:pt idx="585">
                  <c:v>2023-07-25</c:v>
                </c:pt>
                <c:pt idx="586">
                  <c:v>2023-07-26</c:v>
                </c:pt>
                <c:pt idx="587">
                  <c:v>2023-07-27</c:v>
                </c:pt>
                <c:pt idx="588">
                  <c:v>2023-07-28</c:v>
                </c:pt>
                <c:pt idx="589">
                  <c:v>2023-07-31</c:v>
                </c:pt>
                <c:pt idx="590">
                  <c:v>2023-08-01</c:v>
                </c:pt>
                <c:pt idx="591">
                  <c:v>2023-08-02</c:v>
                </c:pt>
                <c:pt idx="592">
                  <c:v>2023-08-03</c:v>
                </c:pt>
                <c:pt idx="593">
                  <c:v>2023-08-04</c:v>
                </c:pt>
                <c:pt idx="594">
                  <c:v>2023-08-07</c:v>
                </c:pt>
                <c:pt idx="595">
                  <c:v>2023-08-08</c:v>
                </c:pt>
                <c:pt idx="596">
                  <c:v>2023-08-09</c:v>
                </c:pt>
                <c:pt idx="597">
                  <c:v>2023-08-10</c:v>
                </c:pt>
                <c:pt idx="598">
                  <c:v>2023-08-11</c:v>
                </c:pt>
                <c:pt idx="599">
                  <c:v>2023-08-14</c:v>
                </c:pt>
                <c:pt idx="600">
                  <c:v>2023-08-15</c:v>
                </c:pt>
                <c:pt idx="601">
                  <c:v>2023-08-16</c:v>
                </c:pt>
                <c:pt idx="602">
                  <c:v>2023-08-17</c:v>
                </c:pt>
                <c:pt idx="603">
                  <c:v>2023-08-18</c:v>
                </c:pt>
                <c:pt idx="604">
                  <c:v>2023-08-21</c:v>
                </c:pt>
                <c:pt idx="605">
                  <c:v>2023-08-22</c:v>
                </c:pt>
                <c:pt idx="606">
                  <c:v>2023-08-23</c:v>
                </c:pt>
                <c:pt idx="607">
                  <c:v>2023-08-24</c:v>
                </c:pt>
                <c:pt idx="608">
                  <c:v>2023-08-25</c:v>
                </c:pt>
                <c:pt idx="609">
                  <c:v>2023-08-28</c:v>
                </c:pt>
                <c:pt idx="610">
                  <c:v>2023-08-29</c:v>
                </c:pt>
                <c:pt idx="611">
                  <c:v>2023-08-30</c:v>
                </c:pt>
                <c:pt idx="612">
                  <c:v>2023-08-31</c:v>
                </c:pt>
                <c:pt idx="613">
                  <c:v>2023-09-01</c:v>
                </c:pt>
                <c:pt idx="614">
                  <c:v>2023-09-05</c:v>
                </c:pt>
                <c:pt idx="615">
                  <c:v>2023-09-06</c:v>
                </c:pt>
                <c:pt idx="616">
                  <c:v>2023-09-07</c:v>
                </c:pt>
                <c:pt idx="617">
                  <c:v>2023-09-08</c:v>
                </c:pt>
                <c:pt idx="618">
                  <c:v>2023-09-11</c:v>
                </c:pt>
                <c:pt idx="619">
                  <c:v>2023-09-12</c:v>
                </c:pt>
                <c:pt idx="620">
                  <c:v>2023-09-13</c:v>
                </c:pt>
                <c:pt idx="621">
                  <c:v>2023-09-14</c:v>
                </c:pt>
                <c:pt idx="622">
                  <c:v>2023-09-15</c:v>
                </c:pt>
                <c:pt idx="623">
                  <c:v>2023-09-18</c:v>
                </c:pt>
                <c:pt idx="624">
                  <c:v>2023-09-19</c:v>
                </c:pt>
                <c:pt idx="625">
                  <c:v>2023-09-20</c:v>
                </c:pt>
                <c:pt idx="626">
                  <c:v>2023-09-21</c:v>
                </c:pt>
                <c:pt idx="627">
                  <c:v>2023-09-22</c:v>
                </c:pt>
                <c:pt idx="628">
                  <c:v>2023-09-25</c:v>
                </c:pt>
                <c:pt idx="629">
                  <c:v>2023-09-26</c:v>
                </c:pt>
                <c:pt idx="630">
                  <c:v>2023-09-27</c:v>
                </c:pt>
                <c:pt idx="631">
                  <c:v>2023-09-28</c:v>
                </c:pt>
                <c:pt idx="632">
                  <c:v>2023-09-29</c:v>
                </c:pt>
                <c:pt idx="633">
                  <c:v>2023-10-02</c:v>
                </c:pt>
                <c:pt idx="634">
                  <c:v>2023-10-03</c:v>
                </c:pt>
                <c:pt idx="635">
                  <c:v>2023-10-04</c:v>
                </c:pt>
                <c:pt idx="636">
                  <c:v>2023-10-05</c:v>
                </c:pt>
                <c:pt idx="637">
                  <c:v>2023-10-06</c:v>
                </c:pt>
                <c:pt idx="638">
                  <c:v>2023-10-09</c:v>
                </c:pt>
                <c:pt idx="639">
                  <c:v>2023-10-10</c:v>
                </c:pt>
                <c:pt idx="640">
                  <c:v>2023-10-11</c:v>
                </c:pt>
                <c:pt idx="641">
                  <c:v>2023-10-12</c:v>
                </c:pt>
                <c:pt idx="642">
                  <c:v>2023-10-13</c:v>
                </c:pt>
                <c:pt idx="643">
                  <c:v>2023-10-16</c:v>
                </c:pt>
                <c:pt idx="644">
                  <c:v>2023-10-17</c:v>
                </c:pt>
                <c:pt idx="645">
                  <c:v>2023-10-18</c:v>
                </c:pt>
                <c:pt idx="646">
                  <c:v>2023-10-19</c:v>
                </c:pt>
                <c:pt idx="647">
                  <c:v>2023-10-20</c:v>
                </c:pt>
                <c:pt idx="648">
                  <c:v>2023-10-23</c:v>
                </c:pt>
                <c:pt idx="649">
                  <c:v>2023-10-24</c:v>
                </c:pt>
                <c:pt idx="650">
                  <c:v>2023-10-25</c:v>
                </c:pt>
                <c:pt idx="651">
                  <c:v>2023-10-26</c:v>
                </c:pt>
                <c:pt idx="652">
                  <c:v>2023-10-27</c:v>
                </c:pt>
                <c:pt idx="653">
                  <c:v>2023-10-30</c:v>
                </c:pt>
                <c:pt idx="654">
                  <c:v>2023-10-31</c:v>
                </c:pt>
                <c:pt idx="655">
                  <c:v>2023-11-01</c:v>
                </c:pt>
                <c:pt idx="656">
                  <c:v>2023-11-02</c:v>
                </c:pt>
                <c:pt idx="657">
                  <c:v>2023-11-03</c:v>
                </c:pt>
                <c:pt idx="658">
                  <c:v>2023-11-06</c:v>
                </c:pt>
                <c:pt idx="659">
                  <c:v>2023-11-07</c:v>
                </c:pt>
                <c:pt idx="660">
                  <c:v>2023-11-08</c:v>
                </c:pt>
                <c:pt idx="661">
                  <c:v>2023-11-09</c:v>
                </c:pt>
                <c:pt idx="662">
                  <c:v>2023-11-10</c:v>
                </c:pt>
                <c:pt idx="663">
                  <c:v>2023-11-13</c:v>
                </c:pt>
                <c:pt idx="664">
                  <c:v>2023-11-14</c:v>
                </c:pt>
                <c:pt idx="665">
                  <c:v>2023-11-15</c:v>
                </c:pt>
                <c:pt idx="666">
                  <c:v>2023-11-16</c:v>
                </c:pt>
                <c:pt idx="667">
                  <c:v>2023-11-17</c:v>
                </c:pt>
                <c:pt idx="668">
                  <c:v>2023-11-20</c:v>
                </c:pt>
                <c:pt idx="669">
                  <c:v>2023-11-21</c:v>
                </c:pt>
                <c:pt idx="670">
                  <c:v>2023-11-22</c:v>
                </c:pt>
                <c:pt idx="671">
                  <c:v>2023-11-24</c:v>
                </c:pt>
                <c:pt idx="672">
                  <c:v>2023-11-27</c:v>
                </c:pt>
                <c:pt idx="673">
                  <c:v>2023-11-28</c:v>
                </c:pt>
                <c:pt idx="674">
                  <c:v>2023-11-29</c:v>
                </c:pt>
                <c:pt idx="675">
                  <c:v>2023-11-30</c:v>
                </c:pt>
                <c:pt idx="676">
                  <c:v>2023-12-01</c:v>
                </c:pt>
                <c:pt idx="677">
                  <c:v>2023-12-04</c:v>
                </c:pt>
                <c:pt idx="678">
                  <c:v>2023-12-05</c:v>
                </c:pt>
                <c:pt idx="679">
                  <c:v>2023-12-06</c:v>
                </c:pt>
                <c:pt idx="680">
                  <c:v>2023-12-07</c:v>
                </c:pt>
                <c:pt idx="681">
                  <c:v>2023-12-08</c:v>
                </c:pt>
                <c:pt idx="682">
                  <c:v>2023-12-11</c:v>
                </c:pt>
                <c:pt idx="683">
                  <c:v>2023-12-12</c:v>
                </c:pt>
                <c:pt idx="684">
                  <c:v>2023-12-13</c:v>
                </c:pt>
                <c:pt idx="685">
                  <c:v>2023-12-14</c:v>
                </c:pt>
                <c:pt idx="686">
                  <c:v>2023-12-15</c:v>
                </c:pt>
                <c:pt idx="687">
                  <c:v>2023-12-18</c:v>
                </c:pt>
                <c:pt idx="688">
                  <c:v>2023-12-19</c:v>
                </c:pt>
                <c:pt idx="689">
                  <c:v>2023-12-20</c:v>
                </c:pt>
                <c:pt idx="690">
                  <c:v>2023-12-21</c:v>
                </c:pt>
                <c:pt idx="691">
                  <c:v>2023-12-22</c:v>
                </c:pt>
                <c:pt idx="692">
                  <c:v>2023-12-26</c:v>
                </c:pt>
                <c:pt idx="693">
                  <c:v>2023-12-27</c:v>
                </c:pt>
                <c:pt idx="694">
                  <c:v>2023-12-28</c:v>
                </c:pt>
                <c:pt idx="695">
                  <c:v>2023-12-29</c:v>
                </c:pt>
                <c:pt idx="696">
                  <c:v>2024-01-02</c:v>
                </c:pt>
                <c:pt idx="697">
                  <c:v>2024-01-03</c:v>
                </c:pt>
                <c:pt idx="698">
                  <c:v>2024-01-04</c:v>
                </c:pt>
                <c:pt idx="699">
                  <c:v>2024-01-05</c:v>
                </c:pt>
                <c:pt idx="700">
                  <c:v>2024-01-08</c:v>
                </c:pt>
                <c:pt idx="701">
                  <c:v>2024-01-09</c:v>
                </c:pt>
                <c:pt idx="702">
                  <c:v>2024-01-10</c:v>
                </c:pt>
                <c:pt idx="703">
                  <c:v>2024-01-11</c:v>
                </c:pt>
                <c:pt idx="704">
                  <c:v>2024-01-12</c:v>
                </c:pt>
                <c:pt idx="705">
                  <c:v>2024-01-16</c:v>
                </c:pt>
                <c:pt idx="706">
                  <c:v>2024-01-17</c:v>
                </c:pt>
                <c:pt idx="707">
                  <c:v>2024-01-18</c:v>
                </c:pt>
                <c:pt idx="708">
                  <c:v>2024-01-19</c:v>
                </c:pt>
                <c:pt idx="709">
                  <c:v>2024-01-22</c:v>
                </c:pt>
                <c:pt idx="710">
                  <c:v>2024-01-23</c:v>
                </c:pt>
                <c:pt idx="711">
                  <c:v>2024-01-24</c:v>
                </c:pt>
                <c:pt idx="712">
                  <c:v>2024-01-25</c:v>
                </c:pt>
                <c:pt idx="713">
                  <c:v>2024-01-26</c:v>
                </c:pt>
                <c:pt idx="714">
                  <c:v>2024-01-29</c:v>
                </c:pt>
                <c:pt idx="715">
                  <c:v>2024-01-30</c:v>
                </c:pt>
                <c:pt idx="716">
                  <c:v>2024-01-31</c:v>
                </c:pt>
                <c:pt idx="717">
                  <c:v>2024-02-01</c:v>
                </c:pt>
                <c:pt idx="718">
                  <c:v>2024-02-02</c:v>
                </c:pt>
                <c:pt idx="719">
                  <c:v>2024-02-05</c:v>
                </c:pt>
                <c:pt idx="720">
                  <c:v>2024-02-06</c:v>
                </c:pt>
                <c:pt idx="721">
                  <c:v>2024-02-07</c:v>
                </c:pt>
                <c:pt idx="722">
                  <c:v>2024-02-08</c:v>
                </c:pt>
                <c:pt idx="723">
                  <c:v>2024-02-09</c:v>
                </c:pt>
                <c:pt idx="724">
                  <c:v>2024-02-12</c:v>
                </c:pt>
                <c:pt idx="725">
                  <c:v>2024-02-13</c:v>
                </c:pt>
                <c:pt idx="726">
                  <c:v>2024-02-14</c:v>
                </c:pt>
                <c:pt idx="727">
                  <c:v>2024-02-15</c:v>
                </c:pt>
                <c:pt idx="728">
                  <c:v>2024-02-16</c:v>
                </c:pt>
                <c:pt idx="729">
                  <c:v>2024-02-20</c:v>
                </c:pt>
                <c:pt idx="730">
                  <c:v>2024-02-21</c:v>
                </c:pt>
                <c:pt idx="731">
                  <c:v>2024-02-22</c:v>
                </c:pt>
                <c:pt idx="732">
                  <c:v>2024-02-23</c:v>
                </c:pt>
                <c:pt idx="733">
                  <c:v>2024-02-26</c:v>
                </c:pt>
                <c:pt idx="734">
                  <c:v>2024-02-27</c:v>
                </c:pt>
                <c:pt idx="735">
                  <c:v>2024-02-28</c:v>
                </c:pt>
                <c:pt idx="736">
                  <c:v>2024-02-29</c:v>
                </c:pt>
                <c:pt idx="737">
                  <c:v>2024-03-01</c:v>
                </c:pt>
                <c:pt idx="738">
                  <c:v>2024-03-04</c:v>
                </c:pt>
                <c:pt idx="739">
                  <c:v>2024-03-05</c:v>
                </c:pt>
                <c:pt idx="740">
                  <c:v>2024-03-06</c:v>
                </c:pt>
                <c:pt idx="741">
                  <c:v>2024-03-07</c:v>
                </c:pt>
                <c:pt idx="742">
                  <c:v>2024-03-08</c:v>
                </c:pt>
                <c:pt idx="743">
                  <c:v>2024-03-11</c:v>
                </c:pt>
                <c:pt idx="744">
                  <c:v>2024-03-12</c:v>
                </c:pt>
                <c:pt idx="745">
                  <c:v>2024-03-13</c:v>
                </c:pt>
                <c:pt idx="746">
                  <c:v>2024-03-14</c:v>
                </c:pt>
                <c:pt idx="747">
                  <c:v>2024-03-15</c:v>
                </c:pt>
                <c:pt idx="748">
                  <c:v>2024-03-18</c:v>
                </c:pt>
                <c:pt idx="749">
                  <c:v>2024-03-19</c:v>
                </c:pt>
                <c:pt idx="750">
                  <c:v>2024-03-20</c:v>
                </c:pt>
                <c:pt idx="751">
                  <c:v>2024-03-21</c:v>
                </c:pt>
                <c:pt idx="752">
                  <c:v>2024-03-22</c:v>
                </c:pt>
                <c:pt idx="753">
                  <c:v>2024-03-25</c:v>
                </c:pt>
                <c:pt idx="754">
                  <c:v>2024-03-26</c:v>
                </c:pt>
                <c:pt idx="755">
                  <c:v>2024-03-27</c:v>
                </c:pt>
                <c:pt idx="756">
                  <c:v>2024-03-28</c:v>
                </c:pt>
                <c:pt idx="757">
                  <c:v>2024-04-01</c:v>
                </c:pt>
                <c:pt idx="758">
                  <c:v>2024-04-02</c:v>
                </c:pt>
                <c:pt idx="759">
                  <c:v>2024-04-03</c:v>
                </c:pt>
                <c:pt idx="760">
                  <c:v>2024-04-04</c:v>
                </c:pt>
                <c:pt idx="761">
                  <c:v>2024-04-05</c:v>
                </c:pt>
                <c:pt idx="762">
                  <c:v>2024-04-08</c:v>
                </c:pt>
                <c:pt idx="763">
                  <c:v>2024-04-09</c:v>
                </c:pt>
                <c:pt idx="764">
                  <c:v>2024-04-10</c:v>
                </c:pt>
                <c:pt idx="765">
                  <c:v>2024-04-11</c:v>
                </c:pt>
                <c:pt idx="766">
                  <c:v>2024-04-12</c:v>
                </c:pt>
                <c:pt idx="767">
                  <c:v>2024-04-15</c:v>
                </c:pt>
                <c:pt idx="768">
                  <c:v>2024-04-16</c:v>
                </c:pt>
                <c:pt idx="769">
                  <c:v>2024-04-17</c:v>
                </c:pt>
                <c:pt idx="770">
                  <c:v>2024-04-18</c:v>
                </c:pt>
                <c:pt idx="771">
                  <c:v>2024-04-19</c:v>
                </c:pt>
                <c:pt idx="772">
                  <c:v>2024-04-22</c:v>
                </c:pt>
                <c:pt idx="773">
                  <c:v>2024-04-23</c:v>
                </c:pt>
                <c:pt idx="774">
                  <c:v>2024-04-24</c:v>
                </c:pt>
                <c:pt idx="775">
                  <c:v>2024-04-25</c:v>
                </c:pt>
                <c:pt idx="776">
                  <c:v>2024-04-26</c:v>
                </c:pt>
                <c:pt idx="777">
                  <c:v>2024-04-29</c:v>
                </c:pt>
                <c:pt idx="778">
                  <c:v>2024-04-30</c:v>
                </c:pt>
                <c:pt idx="779">
                  <c:v>2024-05-01</c:v>
                </c:pt>
                <c:pt idx="780">
                  <c:v>2024-05-02</c:v>
                </c:pt>
                <c:pt idx="781">
                  <c:v>2024-05-03</c:v>
                </c:pt>
                <c:pt idx="782">
                  <c:v>2024-05-06</c:v>
                </c:pt>
                <c:pt idx="783">
                  <c:v>2024-05-07</c:v>
                </c:pt>
                <c:pt idx="784">
                  <c:v>2024-05-08</c:v>
                </c:pt>
                <c:pt idx="785">
                  <c:v>2024-05-09</c:v>
                </c:pt>
                <c:pt idx="786">
                  <c:v>2024-05-10</c:v>
                </c:pt>
                <c:pt idx="787">
                  <c:v>2024-05-13</c:v>
                </c:pt>
                <c:pt idx="788">
                  <c:v>2024-05-14</c:v>
                </c:pt>
                <c:pt idx="789">
                  <c:v>2024-05-15</c:v>
                </c:pt>
                <c:pt idx="790">
                  <c:v>2024-05-16</c:v>
                </c:pt>
                <c:pt idx="791">
                  <c:v>2024-05-17</c:v>
                </c:pt>
                <c:pt idx="792">
                  <c:v>2024-05-20</c:v>
                </c:pt>
                <c:pt idx="793">
                  <c:v>2024-05-21</c:v>
                </c:pt>
                <c:pt idx="794">
                  <c:v>2024-05-22</c:v>
                </c:pt>
                <c:pt idx="795">
                  <c:v>2024-05-23</c:v>
                </c:pt>
                <c:pt idx="796">
                  <c:v>2024-05-24</c:v>
                </c:pt>
                <c:pt idx="797">
                  <c:v>2024-05-28</c:v>
                </c:pt>
                <c:pt idx="798">
                  <c:v>2024-05-29</c:v>
                </c:pt>
                <c:pt idx="799">
                  <c:v>2024-05-30</c:v>
                </c:pt>
                <c:pt idx="800">
                  <c:v>2024-05-31</c:v>
                </c:pt>
                <c:pt idx="801">
                  <c:v>2024-06-03</c:v>
                </c:pt>
                <c:pt idx="802">
                  <c:v>2024-06-04</c:v>
                </c:pt>
                <c:pt idx="803">
                  <c:v>2024-06-05</c:v>
                </c:pt>
                <c:pt idx="804">
                  <c:v>2024-06-06</c:v>
                </c:pt>
                <c:pt idx="805">
                  <c:v>2024-06-07</c:v>
                </c:pt>
                <c:pt idx="806">
                  <c:v>2024-06-10</c:v>
                </c:pt>
                <c:pt idx="807">
                  <c:v>2024-06-11</c:v>
                </c:pt>
                <c:pt idx="808">
                  <c:v>2024-06-12</c:v>
                </c:pt>
                <c:pt idx="809">
                  <c:v>2024-06-13</c:v>
                </c:pt>
                <c:pt idx="810">
                  <c:v>2024-06-14</c:v>
                </c:pt>
                <c:pt idx="811">
                  <c:v>2024-06-17</c:v>
                </c:pt>
                <c:pt idx="812">
                  <c:v>2024-06-18</c:v>
                </c:pt>
                <c:pt idx="813">
                  <c:v>2024-06-20</c:v>
                </c:pt>
                <c:pt idx="814">
                  <c:v>2024-06-21</c:v>
                </c:pt>
                <c:pt idx="815">
                  <c:v>2024-06-24</c:v>
                </c:pt>
                <c:pt idx="816">
                  <c:v>2024-06-25</c:v>
                </c:pt>
                <c:pt idx="817">
                  <c:v>2024-06-26</c:v>
                </c:pt>
                <c:pt idx="818">
                  <c:v>2024-06-27</c:v>
                </c:pt>
                <c:pt idx="819">
                  <c:v>2024-06-28</c:v>
                </c:pt>
                <c:pt idx="820">
                  <c:v>2024-07-01</c:v>
                </c:pt>
                <c:pt idx="821">
                  <c:v>2024-07-02</c:v>
                </c:pt>
                <c:pt idx="822">
                  <c:v>2024-07-03</c:v>
                </c:pt>
                <c:pt idx="823">
                  <c:v>2024-07-05</c:v>
                </c:pt>
                <c:pt idx="824">
                  <c:v>2024-07-08</c:v>
                </c:pt>
                <c:pt idx="825">
                  <c:v>2024-07-09</c:v>
                </c:pt>
                <c:pt idx="826">
                  <c:v>2024-07-10</c:v>
                </c:pt>
                <c:pt idx="827">
                  <c:v>2024-07-11</c:v>
                </c:pt>
                <c:pt idx="828">
                  <c:v>2024-07-12</c:v>
                </c:pt>
                <c:pt idx="829">
                  <c:v>2024-07-15</c:v>
                </c:pt>
                <c:pt idx="830">
                  <c:v>2024-07-16</c:v>
                </c:pt>
                <c:pt idx="831">
                  <c:v>2024-07-17</c:v>
                </c:pt>
                <c:pt idx="832">
                  <c:v>2024-07-18</c:v>
                </c:pt>
                <c:pt idx="833">
                  <c:v>2024-07-19</c:v>
                </c:pt>
                <c:pt idx="834">
                  <c:v>2024-07-22</c:v>
                </c:pt>
                <c:pt idx="835">
                  <c:v>2024-07-23</c:v>
                </c:pt>
                <c:pt idx="836">
                  <c:v>2024-07-24</c:v>
                </c:pt>
                <c:pt idx="837">
                  <c:v>2024-07-25</c:v>
                </c:pt>
                <c:pt idx="838">
                  <c:v>2024-07-26</c:v>
                </c:pt>
                <c:pt idx="839">
                  <c:v>2024-07-29</c:v>
                </c:pt>
                <c:pt idx="840">
                  <c:v>2024-07-30</c:v>
                </c:pt>
                <c:pt idx="841">
                  <c:v>2024-07-31</c:v>
                </c:pt>
                <c:pt idx="842">
                  <c:v>2024-08-01</c:v>
                </c:pt>
                <c:pt idx="843">
                  <c:v>2024-08-02</c:v>
                </c:pt>
                <c:pt idx="844">
                  <c:v>2024-08-05</c:v>
                </c:pt>
                <c:pt idx="845">
                  <c:v>2024-08-06</c:v>
                </c:pt>
                <c:pt idx="846">
                  <c:v>2024-08-07</c:v>
                </c:pt>
                <c:pt idx="847">
                  <c:v>2024-08-08</c:v>
                </c:pt>
                <c:pt idx="848">
                  <c:v>2024-08-09</c:v>
                </c:pt>
                <c:pt idx="849">
                  <c:v>2024-08-12</c:v>
                </c:pt>
                <c:pt idx="850">
                  <c:v>2024-08-13</c:v>
                </c:pt>
                <c:pt idx="851">
                  <c:v>2024-08-14</c:v>
                </c:pt>
                <c:pt idx="852">
                  <c:v>2024-08-15</c:v>
                </c:pt>
                <c:pt idx="853">
                  <c:v>2024-08-16</c:v>
                </c:pt>
                <c:pt idx="854">
                  <c:v>2024-08-19</c:v>
                </c:pt>
                <c:pt idx="855">
                  <c:v>2024-08-20</c:v>
                </c:pt>
                <c:pt idx="856">
                  <c:v>2024-08-21</c:v>
                </c:pt>
                <c:pt idx="857">
                  <c:v>2024-08-22</c:v>
                </c:pt>
                <c:pt idx="858">
                  <c:v>2024-08-23</c:v>
                </c:pt>
                <c:pt idx="859">
                  <c:v>2024-08-26</c:v>
                </c:pt>
                <c:pt idx="860">
                  <c:v>2024-08-27</c:v>
                </c:pt>
                <c:pt idx="861">
                  <c:v>2024-08-28</c:v>
                </c:pt>
                <c:pt idx="862">
                  <c:v>2024-08-29</c:v>
                </c:pt>
                <c:pt idx="863">
                  <c:v>2024-08-30</c:v>
                </c:pt>
                <c:pt idx="864">
                  <c:v>2024-09-03</c:v>
                </c:pt>
                <c:pt idx="865">
                  <c:v>2024-09-04</c:v>
                </c:pt>
                <c:pt idx="866">
                  <c:v>2024-09-05</c:v>
                </c:pt>
                <c:pt idx="867">
                  <c:v>2024-09-06</c:v>
                </c:pt>
                <c:pt idx="868">
                  <c:v>2024-09-09</c:v>
                </c:pt>
                <c:pt idx="869">
                  <c:v>2024-09-10</c:v>
                </c:pt>
                <c:pt idx="870">
                  <c:v>2024-09-11</c:v>
                </c:pt>
                <c:pt idx="871">
                  <c:v>2024-09-12</c:v>
                </c:pt>
                <c:pt idx="872">
                  <c:v>2024-09-13</c:v>
                </c:pt>
                <c:pt idx="873">
                  <c:v>2024-09-16</c:v>
                </c:pt>
                <c:pt idx="874">
                  <c:v>2024-09-17</c:v>
                </c:pt>
                <c:pt idx="875">
                  <c:v>2024-09-18</c:v>
                </c:pt>
                <c:pt idx="876">
                  <c:v>2024-09-19</c:v>
                </c:pt>
                <c:pt idx="877">
                  <c:v>2024-09-20</c:v>
                </c:pt>
                <c:pt idx="878">
                  <c:v>2024-09-23</c:v>
                </c:pt>
                <c:pt idx="879">
                  <c:v>2024-09-24</c:v>
                </c:pt>
                <c:pt idx="880">
                  <c:v>2024-09-25</c:v>
                </c:pt>
                <c:pt idx="881">
                  <c:v>2024-09-26</c:v>
                </c:pt>
                <c:pt idx="882">
                  <c:v>2024-09-27</c:v>
                </c:pt>
                <c:pt idx="883">
                  <c:v>2024-09-30</c:v>
                </c:pt>
                <c:pt idx="884">
                  <c:v>2024-10-01</c:v>
                </c:pt>
                <c:pt idx="885">
                  <c:v>2024-10-02</c:v>
                </c:pt>
                <c:pt idx="886">
                  <c:v>2024-10-03</c:v>
                </c:pt>
                <c:pt idx="887">
                  <c:v>2024-10-04</c:v>
                </c:pt>
                <c:pt idx="888">
                  <c:v>2024-10-07</c:v>
                </c:pt>
                <c:pt idx="889">
                  <c:v>2024-10-08</c:v>
                </c:pt>
                <c:pt idx="890">
                  <c:v>2024-10-09</c:v>
                </c:pt>
                <c:pt idx="891">
                  <c:v>2024-10-10</c:v>
                </c:pt>
                <c:pt idx="892">
                  <c:v>2024-10-11</c:v>
                </c:pt>
                <c:pt idx="893">
                  <c:v>2024-10-14</c:v>
                </c:pt>
                <c:pt idx="894">
                  <c:v>2024-10-15</c:v>
                </c:pt>
                <c:pt idx="895">
                  <c:v>2024-10-16</c:v>
                </c:pt>
                <c:pt idx="896">
                  <c:v>2024-10-17</c:v>
                </c:pt>
                <c:pt idx="897">
                  <c:v>2024-10-18</c:v>
                </c:pt>
                <c:pt idx="898">
                  <c:v>2024-10-21</c:v>
                </c:pt>
                <c:pt idx="899">
                  <c:v>2024-10-22</c:v>
                </c:pt>
                <c:pt idx="900">
                  <c:v>2024-10-23</c:v>
                </c:pt>
                <c:pt idx="901">
                  <c:v>2024-10-24</c:v>
                </c:pt>
                <c:pt idx="902">
                  <c:v>2024-10-25</c:v>
                </c:pt>
                <c:pt idx="903">
                  <c:v>2024-10-28</c:v>
                </c:pt>
                <c:pt idx="904">
                  <c:v>2024-10-29</c:v>
                </c:pt>
                <c:pt idx="905">
                  <c:v>2024-10-30</c:v>
                </c:pt>
                <c:pt idx="906">
                  <c:v>2024-10-31</c:v>
                </c:pt>
                <c:pt idx="907">
                  <c:v>2024-11-01</c:v>
                </c:pt>
                <c:pt idx="908">
                  <c:v>2024-11-04</c:v>
                </c:pt>
                <c:pt idx="909">
                  <c:v>2024-11-05</c:v>
                </c:pt>
                <c:pt idx="910">
                  <c:v>2024-11-06</c:v>
                </c:pt>
                <c:pt idx="911">
                  <c:v>2024-11-07</c:v>
                </c:pt>
                <c:pt idx="912">
                  <c:v>2024-11-08</c:v>
                </c:pt>
                <c:pt idx="913">
                  <c:v>2024-11-11</c:v>
                </c:pt>
                <c:pt idx="914">
                  <c:v>2024-11-12</c:v>
                </c:pt>
                <c:pt idx="915">
                  <c:v>2024-11-13</c:v>
                </c:pt>
                <c:pt idx="916">
                  <c:v>2024-11-14</c:v>
                </c:pt>
                <c:pt idx="917">
                  <c:v>2024-11-15</c:v>
                </c:pt>
                <c:pt idx="918">
                  <c:v>2024-11-18</c:v>
                </c:pt>
                <c:pt idx="919">
                  <c:v>2024-11-19</c:v>
                </c:pt>
                <c:pt idx="920">
                  <c:v>2024-11-20</c:v>
                </c:pt>
                <c:pt idx="921">
                  <c:v>2024-11-21</c:v>
                </c:pt>
                <c:pt idx="922">
                  <c:v>2024-11-22</c:v>
                </c:pt>
                <c:pt idx="923">
                  <c:v>2024-11-25</c:v>
                </c:pt>
                <c:pt idx="924">
                  <c:v>2024-11-26</c:v>
                </c:pt>
                <c:pt idx="925">
                  <c:v>2024-11-27</c:v>
                </c:pt>
                <c:pt idx="926">
                  <c:v>2024-11-29</c:v>
                </c:pt>
                <c:pt idx="927">
                  <c:v>2024-12-02</c:v>
                </c:pt>
                <c:pt idx="928">
                  <c:v>2024-12-03</c:v>
                </c:pt>
                <c:pt idx="929">
                  <c:v>2024-12-04</c:v>
                </c:pt>
                <c:pt idx="930">
                  <c:v>2024-12-05</c:v>
                </c:pt>
                <c:pt idx="931">
                  <c:v>2024-12-06</c:v>
                </c:pt>
                <c:pt idx="932">
                  <c:v>2024-12-09</c:v>
                </c:pt>
                <c:pt idx="933">
                  <c:v>2024-12-10</c:v>
                </c:pt>
                <c:pt idx="934">
                  <c:v>2024-12-11</c:v>
                </c:pt>
                <c:pt idx="935">
                  <c:v>2024-12-12</c:v>
                </c:pt>
                <c:pt idx="936">
                  <c:v>2024-12-13</c:v>
                </c:pt>
                <c:pt idx="937">
                  <c:v>2024-12-16</c:v>
                </c:pt>
                <c:pt idx="938">
                  <c:v>2024-12-17</c:v>
                </c:pt>
                <c:pt idx="939">
                  <c:v>2024-12-18</c:v>
                </c:pt>
                <c:pt idx="940">
                  <c:v>2024-12-19</c:v>
                </c:pt>
                <c:pt idx="941">
                  <c:v>2024-12-20</c:v>
                </c:pt>
                <c:pt idx="942">
                  <c:v>2024-12-23</c:v>
                </c:pt>
                <c:pt idx="943">
                  <c:v>2024-12-24</c:v>
                </c:pt>
                <c:pt idx="944">
                  <c:v>2024-12-26</c:v>
                </c:pt>
                <c:pt idx="945">
                  <c:v>2024-12-27</c:v>
                </c:pt>
                <c:pt idx="946">
                  <c:v>2024-12-30</c:v>
                </c:pt>
                <c:pt idx="947">
                  <c:v>2024-12-31</c:v>
                </c:pt>
                <c:pt idx="948">
                  <c:v>2025-01-02</c:v>
                </c:pt>
                <c:pt idx="949">
                  <c:v>2025-01-03</c:v>
                </c:pt>
                <c:pt idx="950">
                  <c:v>2025-01-06</c:v>
                </c:pt>
              </c:strCache>
            </c:strRef>
          </c:cat>
          <c:val>
            <c:numRef>
              <c:f>'Daily Data'!$B$2:$B$955</c:f>
              <c:numCache>
                <c:formatCode>General</c:formatCode>
                <c:ptCount val="954"/>
                <c:pt idx="0">
                  <c:v>8.5</c:v>
                </c:pt>
                <c:pt idx="1">
                  <c:v>7.92</c:v>
                </c:pt>
                <c:pt idx="2">
                  <c:v>7.5</c:v>
                </c:pt>
                <c:pt idx="3">
                  <c:v>8.11</c:v>
                </c:pt>
                <c:pt idx="4">
                  <c:v>8.99</c:v>
                </c:pt>
                <c:pt idx="5">
                  <c:v>9.01</c:v>
                </c:pt>
                <c:pt idx="6">
                  <c:v>9.39</c:v>
                </c:pt>
                <c:pt idx="7">
                  <c:v>8.95</c:v>
                </c:pt>
                <c:pt idx="8">
                  <c:v>8.96</c:v>
                </c:pt>
                <c:pt idx="9">
                  <c:v>8.56</c:v>
                </c:pt>
                <c:pt idx="10">
                  <c:v>7.79</c:v>
                </c:pt>
                <c:pt idx="11">
                  <c:v>8.41</c:v>
                </c:pt>
                <c:pt idx="12">
                  <c:v>8.7</c:v>
                </c:pt>
                <c:pt idx="13">
                  <c:v>9.02</c:v>
                </c:pt>
                <c:pt idx="14">
                  <c:v>9.5</c:v>
                </c:pt>
                <c:pt idx="15">
                  <c:v>9.43</c:v>
                </c:pt>
                <c:pt idx="16">
                  <c:v>9.15</c:v>
                </c:pt>
                <c:pt idx="17">
                  <c:v>9.6</c:v>
                </c:pt>
                <c:pt idx="18">
                  <c:v>9.5</c:v>
                </c:pt>
                <c:pt idx="19">
                  <c:v>11</c:v>
                </c:pt>
                <c:pt idx="20">
                  <c:v>10.35</c:v>
                </c:pt>
                <c:pt idx="21">
                  <c:v>10.57</c:v>
                </c:pt>
                <c:pt idx="22">
                  <c:v>10.47</c:v>
                </c:pt>
                <c:pt idx="23">
                  <c:v>9.9</c:v>
                </c:pt>
                <c:pt idx="24">
                  <c:v>9.56</c:v>
                </c:pt>
                <c:pt idx="25">
                  <c:v>9.17</c:v>
                </c:pt>
                <c:pt idx="26">
                  <c:v>8.71</c:v>
                </c:pt>
                <c:pt idx="27">
                  <c:v>8.52</c:v>
                </c:pt>
                <c:pt idx="28">
                  <c:v>8.03</c:v>
                </c:pt>
                <c:pt idx="29">
                  <c:v>8.15</c:v>
                </c:pt>
                <c:pt idx="30">
                  <c:v>7.77</c:v>
                </c:pt>
                <c:pt idx="31">
                  <c:v>7.97</c:v>
                </c:pt>
                <c:pt idx="32">
                  <c:v>7.79</c:v>
                </c:pt>
                <c:pt idx="33">
                  <c:v>7.81</c:v>
                </c:pt>
                <c:pt idx="34">
                  <c:v>7.99</c:v>
                </c:pt>
                <c:pt idx="35">
                  <c:v>7.91</c:v>
                </c:pt>
                <c:pt idx="36">
                  <c:v>7.72</c:v>
                </c:pt>
                <c:pt idx="37">
                  <c:v>7.82</c:v>
                </c:pt>
                <c:pt idx="38">
                  <c:v>7.82</c:v>
                </c:pt>
                <c:pt idx="39">
                  <c:v>7.82</c:v>
                </c:pt>
                <c:pt idx="40">
                  <c:v>7.8</c:v>
                </c:pt>
                <c:pt idx="41">
                  <c:v>8.45</c:v>
                </c:pt>
                <c:pt idx="42">
                  <c:v>8.98</c:v>
                </c:pt>
                <c:pt idx="43">
                  <c:v>9.24</c:v>
                </c:pt>
                <c:pt idx="44">
                  <c:v>9.31</c:v>
                </c:pt>
                <c:pt idx="45">
                  <c:v>9.66</c:v>
                </c:pt>
                <c:pt idx="46">
                  <c:v>9.71</c:v>
                </c:pt>
                <c:pt idx="47">
                  <c:v>9.23</c:v>
                </c:pt>
                <c:pt idx="48">
                  <c:v>9.78</c:v>
                </c:pt>
                <c:pt idx="49">
                  <c:v>10.16</c:v>
                </c:pt>
                <c:pt idx="50">
                  <c:v>10.31</c:v>
                </c:pt>
                <c:pt idx="51">
                  <c:v>10.57</c:v>
                </c:pt>
                <c:pt idx="52">
                  <c:v>10.1</c:v>
                </c:pt>
                <c:pt idx="53">
                  <c:v>11.55</c:v>
                </c:pt>
                <c:pt idx="54">
                  <c:v>11.65</c:v>
                </c:pt>
                <c:pt idx="55">
                  <c:v>11.66</c:v>
                </c:pt>
                <c:pt idx="56">
                  <c:v>10.74</c:v>
                </c:pt>
                <c:pt idx="57">
                  <c:v>11.33</c:v>
                </c:pt>
                <c:pt idx="58">
                  <c:v>11.07</c:v>
                </c:pt>
                <c:pt idx="59">
                  <c:v>10.52</c:v>
                </c:pt>
                <c:pt idx="60">
                  <c:v>10.29</c:v>
                </c:pt>
                <c:pt idx="61">
                  <c:v>10.49</c:v>
                </c:pt>
                <c:pt idx="62">
                  <c:v>10.75</c:v>
                </c:pt>
                <c:pt idx="63">
                  <c:v>11.14</c:v>
                </c:pt>
                <c:pt idx="64">
                  <c:v>11.77</c:v>
                </c:pt>
                <c:pt idx="65">
                  <c:v>13.08</c:v>
                </c:pt>
                <c:pt idx="66">
                  <c:v>13.56</c:v>
                </c:pt>
                <c:pt idx="67">
                  <c:v>12.57</c:v>
                </c:pt>
                <c:pt idx="68">
                  <c:v>12.51</c:v>
                </c:pt>
                <c:pt idx="69">
                  <c:v>10.6</c:v>
                </c:pt>
                <c:pt idx="70">
                  <c:v>9.25</c:v>
                </c:pt>
                <c:pt idx="71">
                  <c:v>9.45</c:v>
                </c:pt>
                <c:pt idx="72">
                  <c:v>10.52</c:v>
                </c:pt>
                <c:pt idx="73">
                  <c:v>10.01</c:v>
                </c:pt>
                <c:pt idx="74">
                  <c:v>10.62</c:v>
                </c:pt>
                <c:pt idx="75">
                  <c:v>10.88</c:v>
                </c:pt>
                <c:pt idx="76">
                  <c:v>11.09</c:v>
                </c:pt>
                <c:pt idx="77">
                  <c:v>11.07</c:v>
                </c:pt>
                <c:pt idx="78">
                  <c:v>11.27</c:v>
                </c:pt>
                <c:pt idx="79">
                  <c:v>12.59</c:v>
                </c:pt>
                <c:pt idx="80">
                  <c:v>11.91</c:v>
                </c:pt>
                <c:pt idx="81">
                  <c:v>11.9</c:v>
                </c:pt>
                <c:pt idx="82">
                  <c:v>10.27</c:v>
                </c:pt>
                <c:pt idx="83">
                  <c:v>9.33</c:v>
                </c:pt>
                <c:pt idx="84">
                  <c:v>9.08</c:v>
                </c:pt>
                <c:pt idx="85">
                  <c:v>10.4</c:v>
                </c:pt>
                <c:pt idx="86">
                  <c:v>9.89</c:v>
                </c:pt>
                <c:pt idx="87">
                  <c:v>9.23</c:v>
                </c:pt>
                <c:pt idx="88">
                  <c:v>9.78</c:v>
                </c:pt>
                <c:pt idx="89">
                  <c:v>9.52</c:v>
                </c:pt>
                <c:pt idx="90">
                  <c:v>10.02</c:v>
                </c:pt>
                <c:pt idx="91">
                  <c:v>10.01</c:v>
                </c:pt>
                <c:pt idx="92">
                  <c:v>9.86</c:v>
                </c:pt>
                <c:pt idx="93">
                  <c:v>10.41</c:v>
                </c:pt>
                <c:pt idx="94">
                  <c:v>10.44</c:v>
                </c:pt>
                <c:pt idx="95">
                  <c:v>10.19</c:v>
                </c:pt>
                <c:pt idx="96">
                  <c:v>9.87</c:v>
                </c:pt>
                <c:pt idx="97">
                  <c:v>9.3</c:v>
                </c:pt>
                <c:pt idx="98">
                  <c:v>9.78</c:v>
                </c:pt>
                <c:pt idx="99">
                  <c:v>9</c:v>
                </c:pt>
                <c:pt idx="100">
                  <c:v>9.13</c:v>
                </c:pt>
                <c:pt idx="101">
                  <c:v>8.91</c:v>
                </c:pt>
                <c:pt idx="102">
                  <c:v>10.25</c:v>
                </c:pt>
                <c:pt idx="103">
                  <c:v>9.42</c:v>
                </c:pt>
                <c:pt idx="104">
                  <c:v>10.64</c:v>
                </c:pt>
                <c:pt idx="105">
                  <c:v>10.16</c:v>
                </c:pt>
                <c:pt idx="106">
                  <c:v>9.75</c:v>
                </c:pt>
                <c:pt idx="107">
                  <c:v>9.76</c:v>
                </c:pt>
                <c:pt idx="108">
                  <c:v>9.6</c:v>
                </c:pt>
                <c:pt idx="109">
                  <c:v>9.58</c:v>
                </c:pt>
                <c:pt idx="110">
                  <c:v>10.62</c:v>
                </c:pt>
                <c:pt idx="111">
                  <c:v>10.97</c:v>
                </c:pt>
                <c:pt idx="112">
                  <c:v>11.04</c:v>
                </c:pt>
                <c:pt idx="113">
                  <c:v>11.98</c:v>
                </c:pt>
                <c:pt idx="114">
                  <c:v>11.08</c:v>
                </c:pt>
                <c:pt idx="115">
                  <c:v>10.67</c:v>
                </c:pt>
                <c:pt idx="116">
                  <c:v>10.79</c:v>
                </c:pt>
                <c:pt idx="117">
                  <c:v>10.12</c:v>
                </c:pt>
                <c:pt idx="118">
                  <c:v>9.73</c:v>
                </c:pt>
                <c:pt idx="119">
                  <c:v>9.65</c:v>
                </c:pt>
                <c:pt idx="120">
                  <c:v>9.65</c:v>
                </c:pt>
                <c:pt idx="121">
                  <c:v>9.35</c:v>
                </c:pt>
                <c:pt idx="122">
                  <c:v>7.87</c:v>
                </c:pt>
                <c:pt idx="123">
                  <c:v>7.51</c:v>
                </c:pt>
                <c:pt idx="124">
                  <c:v>7.81</c:v>
                </c:pt>
                <c:pt idx="125">
                  <c:v>8.4</c:v>
                </c:pt>
                <c:pt idx="126">
                  <c:v>8.29</c:v>
                </c:pt>
                <c:pt idx="127">
                  <c:v>8.81</c:v>
                </c:pt>
                <c:pt idx="128">
                  <c:v>8.7</c:v>
                </c:pt>
                <c:pt idx="129">
                  <c:v>8.79</c:v>
                </c:pt>
                <c:pt idx="130">
                  <c:v>9.23</c:v>
                </c:pt>
                <c:pt idx="131">
                  <c:v>9.15</c:v>
                </c:pt>
                <c:pt idx="132">
                  <c:v>8.45</c:v>
                </c:pt>
                <c:pt idx="133">
                  <c:v>8.75</c:v>
                </c:pt>
                <c:pt idx="134">
                  <c:v>9.08</c:v>
                </c:pt>
                <c:pt idx="135">
                  <c:v>10.06</c:v>
                </c:pt>
                <c:pt idx="136">
                  <c:v>10.4</c:v>
                </c:pt>
                <c:pt idx="137">
                  <c:v>9.75</c:v>
                </c:pt>
                <c:pt idx="138">
                  <c:v>9.93</c:v>
                </c:pt>
                <c:pt idx="139">
                  <c:v>10.52</c:v>
                </c:pt>
                <c:pt idx="140">
                  <c:v>10.21</c:v>
                </c:pt>
                <c:pt idx="141">
                  <c:v>9.99</c:v>
                </c:pt>
                <c:pt idx="142">
                  <c:v>9.93</c:v>
                </c:pt>
                <c:pt idx="143">
                  <c:v>10.13</c:v>
                </c:pt>
                <c:pt idx="144">
                  <c:v>10.11</c:v>
                </c:pt>
                <c:pt idx="145">
                  <c:v>10.25</c:v>
                </c:pt>
                <c:pt idx="146">
                  <c:v>9.72</c:v>
                </c:pt>
                <c:pt idx="147">
                  <c:v>9.44</c:v>
                </c:pt>
                <c:pt idx="148">
                  <c:v>8.72</c:v>
                </c:pt>
                <c:pt idx="149">
                  <c:v>8.7</c:v>
                </c:pt>
                <c:pt idx="150">
                  <c:v>8.7</c:v>
                </c:pt>
                <c:pt idx="151">
                  <c:v>8.26</c:v>
                </c:pt>
                <c:pt idx="152">
                  <c:v>8.78</c:v>
                </c:pt>
                <c:pt idx="153">
                  <c:v>8.68</c:v>
                </c:pt>
                <c:pt idx="154">
                  <c:v>8.82</c:v>
                </c:pt>
                <c:pt idx="155">
                  <c:v>8.47</c:v>
                </c:pt>
                <c:pt idx="156">
                  <c:v>8.37</c:v>
                </c:pt>
                <c:pt idx="157">
                  <c:v>8.82</c:v>
                </c:pt>
                <c:pt idx="158">
                  <c:v>8.58</c:v>
                </c:pt>
                <c:pt idx="159">
                  <c:v>8.6</c:v>
                </c:pt>
                <c:pt idx="160">
                  <c:v>9.37</c:v>
                </c:pt>
                <c:pt idx="161">
                  <c:v>9.31</c:v>
                </c:pt>
                <c:pt idx="162">
                  <c:v>9.4</c:v>
                </c:pt>
                <c:pt idx="163">
                  <c:v>8.98</c:v>
                </c:pt>
                <c:pt idx="164">
                  <c:v>8.69</c:v>
                </c:pt>
                <c:pt idx="165">
                  <c:v>7.98</c:v>
                </c:pt>
                <c:pt idx="166">
                  <c:v>7.91</c:v>
                </c:pt>
                <c:pt idx="167">
                  <c:v>8.22</c:v>
                </c:pt>
                <c:pt idx="168">
                  <c:v>7.69</c:v>
                </c:pt>
                <c:pt idx="169">
                  <c:v>8.21</c:v>
                </c:pt>
                <c:pt idx="170">
                  <c:v>7.85</c:v>
                </c:pt>
                <c:pt idx="171">
                  <c:v>7.32</c:v>
                </c:pt>
                <c:pt idx="172">
                  <c:v>7.31</c:v>
                </c:pt>
                <c:pt idx="173">
                  <c:v>7.16</c:v>
                </c:pt>
                <c:pt idx="174">
                  <c:v>6.96</c:v>
                </c:pt>
                <c:pt idx="175">
                  <c:v>6.35</c:v>
                </c:pt>
                <c:pt idx="176">
                  <c:v>6.35</c:v>
                </c:pt>
                <c:pt idx="177">
                  <c:v>6.79</c:v>
                </c:pt>
                <c:pt idx="178">
                  <c:v>6.81</c:v>
                </c:pt>
                <c:pt idx="179">
                  <c:v>6.49</c:v>
                </c:pt>
                <c:pt idx="180">
                  <c:v>6.38</c:v>
                </c:pt>
                <c:pt idx="181">
                  <c:v>6.11</c:v>
                </c:pt>
                <c:pt idx="182">
                  <c:v>5.96</c:v>
                </c:pt>
                <c:pt idx="183">
                  <c:v>5.92</c:v>
                </c:pt>
                <c:pt idx="184">
                  <c:v>5.84</c:v>
                </c:pt>
                <c:pt idx="185">
                  <c:v>5.72</c:v>
                </c:pt>
                <c:pt idx="186">
                  <c:v>5.17</c:v>
                </c:pt>
                <c:pt idx="187">
                  <c:v>5.35</c:v>
                </c:pt>
                <c:pt idx="188">
                  <c:v>5.44</c:v>
                </c:pt>
                <c:pt idx="189">
                  <c:v>5.28</c:v>
                </c:pt>
                <c:pt idx="190">
                  <c:v>5.42</c:v>
                </c:pt>
                <c:pt idx="191">
                  <c:v>5.25</c:v>
                </c:pt>
                <c:pt idx="192">
                  <c:v>5.11</c:v>
                </c:pt>
                <c:pt idx="193">
                  <c:v>5.68</c:v>
                </c:pt>
                <c:pt idx="194">
                  <c:v>5.54</c:v>
                </c:pt>
                <c:pt idx="195">
                  <c:v>5.32</c:v>
                </c:pt>
                <c:pt idx="196">
                  <c:v>4.95</c:v>
                </c:pt>
                <c:pt idx="197">
                  <c:v>4.69</c:v>
                </c:pt>
                <c:pt idx="198">
                  <c:v>4.88</c:v>
                </c:pt>
                <c:pt idx="199">
                  <c:v>4.97</c:v>
                </c:pt>
                <c:pt idx="200">
                  <c:v>4.95</c:v>
                </c:pt>
                <c:pt idx="201">
                  <c:v>5.25</c:v>
                </c:pt>
                <c:pt idx="202">
                  <c:v>5.33</c:v>
                </c:pt>
                <c:pt idx="203">
                  <c:v>4.73</c:v>
                </c:pt>
                <c:pt idx="204">
                  <c:v>4.61</c:v>
                </c:pt>
                <c:pt idx="205">
                  <c:v>4.42</c:v>
                </c:pt>
                <c:pt idx="206">
                  <c:v>4.29</c:v>
                </c:pt>
                <c:pt idx="207">
                  <c:v>4.44</c:v>
                </c:pt>
                <c:pt idx="208">
                  <c:v>4.21</c:v>
                </c:pt>
                <c:pt idx="209">
                  <c:v>4.15</c:v>
                </c:pt>
                <c:pt idx="210">
                  <c:v>4.06</c:v>
                </c:pt>
                <c:pt idx="211">
                  <c:v>3.91</c:v>
                </c:pt>
                <c:pt idx="212">
                  <c:v>3.6</c:v>
                </c:pt>
                <c:pt idx="213">
                  <c:v>3.66</c:v>
                </c:pt>
                <c:pt idx="214">
                  <c:v>4.27</c:v>
                </c:pt>
                <c:pt idx="215">
                  <c:v>4.38</c:v>
                </c:pt>
                <c:pt idx="216">
                  <c:v>4.01</c:v>
                </c:pt>
                <c:pt idx="217">
                  <c:v>3.78</c:v>
                </c:pt>
                <c:pt idx="218">
                  <c:v>3.8</c:v>
                </c:pt>
                <c:pt idx="219">
                  <c:v>3.72</c:v>
                </c:pt>
                <c:pt idx="220">
                  <c:v>3.77</c:v>
                </c:pt>
                <c:pt idx="221">
                  <c:v>4.04</c:v>
                </c:pt>
                <c:pt idx="222">
                  <c:v>4.12</c:v>
                </c:pt>
                <c:pt idx="223">
                  <c:v>4</c:v>
                </c:pt>
                <c:pt idx="224">
                  <c:v>3.83</c:v>
                </c:pt>
                <c:pt idx="225">
                  <c:v>4.2</c:v>
                </c:pt>
                <c:pt idx="226">
                  <c:v>4.29</c:v>
                </c:pt>
                <c:pt idx="227">
                  <c:v>4.09</c:v>
                </c:pt>
                <c:pt idx="228">
                  <c:v>3.59</c:v>
                </c:pt>
                <c:pt idx="229">
                  <c:v>3.42</c:v>
                </c:pt>
                <c:pt idx="230">
                  <c:v>3.39</c:v>
                </c:pt>
                <c:pt idx="231">
                  <c:v>3.45</c:v>
                </c:pt>
                <c:pt idx="232">
                  <c:v>3.51</c:v>
                </c:pt>
                <c:pt idx="233">
                  <c:v>3.34</c:v>
                </c:pt>
                <c:pt idx="234">
                  <c:v>3.25</c:v>
                </c:pt>
                <c:pt idx="235">
                  <c:v>3.06</c:v>
                </c:pt>
                <c:pt idx="236">
                  <c:v>2.61</c:v>
                </c:pt>
                <c:pt idx="237">
                  <c:v>2.55</c:v>
                </c:pt>
                <c:pt idx="238">
                  <c:v>2.41</c:v>
                </c:pt>
                <c:pt idx="239">
                  <c:v>2.45</c:v>
                </c:pt>
                <c:pt idx="240">
                  <c:v>2.61</c:v>
                </c:pt>
                <c:pt idx="241">
                  <c:v>2.42</c:v>
                </c:pt>
                <c:pt idx="242">
                  <c:v>2.11</c:v>
                </c:pt>
                <c:pt idx="243">
                  <c:v>1.53</c:v>
                </c:pt>
                <c:pt idx="244">
                  <c:v>1.44</c:v>
                </c:pt>
                <c:pt idx="245">
                  <c:v>2.58</c:v>
                </c:pt>
                <c:pt idx="246">
                  <c:v>2.04</c:v>
                </c:pt>
                <c:pt idx="247">
                  <c:v>3.16</c:v>
                </c:pt>
                <c:pt idx="248">
                  <c:v>2.6</c:v>
                </c:pt>
                <c:pt idx="249">
                  <c:v>2.83</c:v>
                </c:pt>
                <c:pt idx="250">
                  <c:v>2.89</c:v>
                </c:pt>
                <c:pt idx="251">
                  <c:v>2.83</c:v>
                </c:pt>
                <c:pt idx="252">
                  <c:v>2.53</c:v>
                </c:pt>
                <c:pt idx="253">
                  <c:v>2.57</c:v>
                </c:pt>
                <c:pt idx="254">
                  <c:v>2.89</c:v>
                </c:pt>
                <c:pt idx="255">
                  <c:v>2.64</c:v>
                </c:pt>
                <c:pt idx="256">
                  <c:v>2.42</c:v>
                </c:pt>
                <c:pt idx="257">
                  <c:v>2.54</c:v>
                </c:pt>
                <c:pt idx="258">
                  <c:v>2.95</c:v>
                </c:pt>
                <c:pt idx="259">
                  <c:v>2.74</c:v>
                </c:pt>
                <c:pt idx="260">
                  <c:v>2.85</c:v>
                </c:pt>
                <c:pt idx="261">
                  <c:v>2.63</c:v>
                </c:pt>
                <c:pt idx="262">
                  <c:v>2.56</c:v>
                </c:pt>
                <c:pt idx="263">
                  <c:v>2.23</c:v>
                </c:pt>
                <c:pt idx="264">
                  <c:v>2.21</c:v>
                </c:pt>
                <c:pt idx="265">
                  <c:v>2.15</c:v>
                </c:pt>
                <c:pt idx="266">
                  <c:v>1.97</c:v>
                </c:pt>
                <c:pt idx="267">
                  <c:v>1.84</c:v>
                </c:pt>
                <c:pt idx="268">
                  <c:v>1.83</c:v>
                </c:pt>
                <c:pt idx="269">
                  <c:v>1.65</c:v>
                </c:pt>
                <c:pt idx="270">
                  <c:v>1.66</c:v>
                </c:pt>
                <c:pt idx="271">
                  <c:v>1.56</c:v>
                </c:pt>
                <c:pt idx="272">
                  <c:v>1.52</c:v>
                </c:pt>
                <c:pt idx="273">
                  <c:v>1.53</c:v>
                </c:pt>
                <c:pt idx="274">
                  <c:v>1.56</c:v>
                </c:pt>
                <c:pt idx="275">
                  <c:v>1.57</c:v>
                </c:pt>
                <c:pt idx="276">
                  <c:v>1.55</c:v>
                </c:pt>
                <c:pt idx="277">
                  <c:v>1.66</c:v>
                </c:pt>
                <c:pt idx="278">
                  <c:v>1.72</c:v>
                </c:pt>
                <c:pt idx="279">
                  <c:v>1.71</c:v>
                </c:pt>
                <c:pt idx="280">
                  <c:v>1.74</c:v>
                </c:pt>
                <c:pt idx="281">
                  <c:v>1.52</c:v>
                </c:pt>
                <c:pt idx="282">
                  <c:v>1.44</c:v>
                </c:pt>
                <c:pt idx="283">
                  <c:v>1.37</c:v>
                </c:pt>
                <c:pt idx="284">
                  <c:v>1.31</c:v>
                </c:pt>
                <c:pt idx="285">
                  <c:v>1.32</c:v>
                </c:pt>
                <c:pt idx="286">
                  <c:v>1.36</c:v>
                </c:pt>
                <c:pt idx="287">
                  <c:v>1.57</c:v>
                </c:pt>
                <c:pt idx="288">
                  <c:v>1.6</c:v>
                </c:pt>
                <c:pt idx="289">
                  <c:v>1.51</c:v>
                </c:pt>
                <c:pt idx="290">
                  <c:v>1.5</c:v>
                </c:pt>
                <c:pt idx="291">
                  <c:v>1.45</c:v>
                </c:pt>
                <c:pt idx="292">
                  <c:v>1.56</c:v>
                </c:pt>
                <c:pt idx="293">
                  <c:v>1.33</c:v>
                </c:pt>
                <c:pt idx="294">
                  <c:v>1.36</c:v>
                </c:pt>
                <c:pt idx="295">
                  <c:v>1.66</c:v>
                </c:pt>
                <c:pt idx="296">
                  <c:v>1.55</c:v>
                </c:pt>
                <c:pt idx="297">
                  <c:v>1.55</c:v>
                </c:pt>
                <c:pt idx="298">
                  <c:v>1.51</c:v>
                </c:pt>
                <c:pt idx="299">
                  <c:v>1.62</c:v>
                </c:pt>
                <c:pt idx="300">
                  <c:v>1.6</c:v>
                </c:pt>
                <c:pt idx="301">
                  <c:v>1.79</c:v>
                </c:pt>
                <c:pt idx="302">
                  <c:v>1.86</c:v>
                </c:pt>
                <c:pt idx="303">
                  <c:v>2.02</c:v>
                </c:pt>
                <c:pt idx="304">
                  <c:v>1.79</c:v>
                </c:pt>
                <c:pt idx="305">
                  <c:v>1.78</c:v>
                </c:pt>
                <c:pt idx="306">
                  <c:v>1.63</c:v>
                </c:pt>
                <c:pt idx="307">
                  <c:v>1.67</c:v>
                </c:pt>
                <c:pt idx="308">
                  <c:v>1.9</c:v>
                </c:pt>
                <c:pt idx="309">
                  <c:v>1.86</c:v>
                </c:pt>
                <c:pt idx="310">
                  <c:v>1.79</c:v>
                </c:pt>
                <c:pt idx="311">
                  <c:v>1.95</c:v>
                </c:pt>
                <c:pt idx="312">
                  <c:v>1.94</c:v>
                </c:pt>
                <c:pt idx="313">
                  <c:v>1.97</c:v>
                </c:pt>
                <c:pt idx="314">
                  <c:v>2.05</c:v>
                </c:pt>
                <c:pt idx="315">
                  <c:v>1.98</c:v>
                </c:pt>
                <c:pt idx="316">
                  <c:v>1.92</c:v>
                </c:pt>
                <c:pt idx="317">
                  <c:v>1.83</c:v>
                </c:pt>
                <c:pt idx="318">
                  <c:v>1.79</c:v>
                </c:pt>
                <c:pt idx="319">
                  <c:v>1.86</c:v>
                </c:pt>
                <c:pt idx="320">
                  <c:v>1.79</c:v>
                </c:pt>
                <c:pt idx="321">
                  <c:v>1.63</c:v>
                </c:pt>
                <c:pt idx="322">
                  <c:v>1.69</c:v>
                </c:pt>
                <c:pt idx="323">
                  <c:v>1.63</c:v>
                </c:pt>
                <c:pt idx="324">
                  <c:v>1.5</c:v>
                </c:pt>
                <c:pt idx="325">
                  <c:v>1.55</c:v>
                </c:pt>
                <c:pt idx="326">
                  <c:v>1.56</c:v>
                </c:pt>
                <c:pt idx="327">
                  <c:v>1.55</c:v>
                </c:pt>
                <c:pt idx="328">
                  <c:v>1.57</c:v>
                </c:pt>
                <c:pt idx="329">
                  <c:v>1.57</c:v>
                </c:pt>
                <c:pt idx="330">
                  <c:v>1.57</c:v>
                </c:pt>
                <c:pt idx="331">
                  <c:v>1.46</c:v>
                </c:pt>
                <c:pt idx="332">
                  <c:v>1.43</c:v>
                </c:pt>
                <c:pt idx="333">
                  <c:v>1.41</c:v>
                </c:pt>
                <c:pt idx="334">
                  <c:v>1.39</c:v>
                </c:pt>
                <c:pt idx="335">
                  <c:v>1.35</c:v>
                </c:pt>
                <c:pt idx="336">
                  <c:v>1.36</c:v>
                </c:pt>
                <c:pt idx="337">
                  <c:v>1.33</c:v>
                </c:pt>
                <c:pt idx="338">
                  <c:v>1.25</c:v>
                </c:pt>
                <c:pt idx="339">
                  <c:v>1.21</c:v>
                </c:pt>
                <c:pt idx="340">
                  <c:v>1.3</c:v>
                </c:pt>
                <c:pt idx="341">
                  <c:v>1.36</c:v>
                </c:pt>
                <c:pt idx="342">
                  <c:v>1.34</c:v>
                </c:pt>
                <c:pt idx="343">
                  <c:v>1.31</c:v>
                </c:pt>
                <c:pt idx="344">
                  <c:v>1.32</c:v>
                </c:pt>
                <c:pt idx="345">
                  <c:v>1.29</c:v>
                </c:pt>
                <c:pt idx="346">
                  <c:v>1.34</c:v>
                </c:pt>
                <c:pt idx="347">
                  <c:v>1.38</c:v>
                </c:pt>
                <c:pt idx="348">
                  <c:v>1.39</c:v>
                </c:pt>
                <c:pt idx="349">
                  <c:v>1.43</c:v>
                </c:pt>
                <c:pt idx="350">
                  <c:v>1.32</c:v>
                </c:pt>
                <c:pt idx="351">
                  <c:v>1.26</c:v>
                </c:pt>
                <c:pt idx="352">
                  <c:v>1.27</c:v>
                </c:pt>
                <c:pt idx="353">
                  <c:v>1.23</c:v>
                </c:pt>
                <c:pt idx="354">
                  <c:v>1.2</c:v>
                </c:pt>
                <c:pt idx="355">
                  <c:v>1.29</c:v>
                </c:pt>
                <c:pt idx="356">
                  <c:v>1.38</c:v>
                </c:pt>
                <c:pt idx="357">
                  <c:v>1.54</c:v>
                </c:pt>
                <c:pt idx="358">
                  <c:v>1.41</c:v>
                </c:pt>
                <c:pt idx="359">
                  <c:v>1.44</c:v>
                </c:pt>
                <c:pt idx="360">
                  <c:v>1.31</c:v>
                </c:pt>
                <c:pt idx="361">
                  <c:v>1.29</c:v>
                </c:pt>
                <c:pt idx="362">
                  <c:v>1.32</c:v>
                </c:pt>
                <c:pt idx="363">
                  <c:v>1.32</c:v>
                </c:pt>
                <c:pt idx="364">
                  <c:v>1.25</c:v>
                </c:pt>
                <c:pt idx="365">
                  <c:v>1.29</c:v>
                </c:pt>
                <c:pt idx="366">
                  <c:v>1.26</c:v>
                </c:pt>
                <c:pt idx="367">
                  <c:v>1.24</c:v>
                </c:pt>
                <c:pt idx="368">
                  <c:v>1.28</c:v>
                </c:pt>
                <c:pt idx="369">
                  <c:v>1.25</c:v>
                </c:pt>
                <c:pt idx="370">
                  <c:v>1.24</c:v>
                </c:pt>
                <c:pt idx="371">
                  <c:v>1.19</c:v>
                </c:pt>
                <c:pt idx="372">
                  <c:v>1.12</c:v>
                </c:pt>
                <c:pt idx="373">
                  <c:v>1.14</c:v>
                </c:pt>
                <c:pt idx="374">
                  <c:v>1.11</c:v>
                </c:pt>
                <c:pt idx="375">
                  <c:v>1.13</c:v>
                </c:pt>
                <c:pt idx="376">
                  <c:v>1.15</c:v>
                </c:pt>
                <c:pt idx="377">
                  <c:v>1.13</c:v>
                </c:pt>
                <c:pt idx="378">
                  <c:v>1.17</c:v>
                </c:pt>
                <c:pt idx="379">
                  <c:v>1.18</c:v>
                </c:pt>
                <c:pt idx="380">
                  <c:v>1.16</c:v>
                </c:pt>
                <c:pt idx="381">
                  <c:v>1.06</c:v>
                </c:pt>
                <c:pt idx="382">
                  <c:v>1.06</c:v>
                </c:pt>
                <c:pt idx="383">
                  <c:v>1.09</c:v>
                </c:pt>
                <c:pt idx="384">
                  <c:v>1.25</c:v>
                </c:pt>
                <c:pt idx="385">
                  <c:v>1.25</c:v>
                </c:pt>
                <c:pt idx="386">
                  <c:v>1.23</c:v>
                </c:pt>
                <c:pt idx="387">
                  <c:v>1.15</c:v>
                </c:pt>
                <c:pt idx="388">
                  <c:v>1.11</c:v>
                </c:pt>
                <c:pt idx="389">
                  <c:v>1.05</c:v>
                </c:pt>
                <c:pt idx="390">
                  <c:v>1.08</c:v>
                </c:pt>
                <c:pt idx="391">
                  <c:v>1.1</c:v>
                </c:pt>
                <c:pt idx="392">
                  <c:v>1.1</c:v>
                </c:pt>
                <c:pt idx="393">
                  <c:v>1.11</c:v>
                </c:pt>
                <c:pt idx="394">
                  <c:v>1.06</c:v>
                </c:pt>
                <c:pt idx="395">
                  <c:v>1.06</c:v>
                </c:pt>
                <c:pt idx="396">
                  <c:v>1.11</c:v>
                </c:pt>
                <c:pt idx="397">
                  <c:v>1.07</c:v>
                </c:pt>
                <c:pt idx="398">
                  <c:v>1.02</c:v>
                </c:pt>
                <c:pt idx="399">
                  <c:v>1.01</c:v>
                </c:pt>
                <c:pt idx="400">
                  <c:v>1.07</c:v>
                </c:pt>
                <c:pt idx="401">
                  <c:v>1.03</c:v>
                </c:pt>
                <c:pt idx="402">
                  <c:v>1</c:v>
                </c:pt>
                <c:pt idx="403">
                  <c:v>0.989</c:v>
                </c:pt>
                <c:pt idx="404">
                  <c:v>0.991</c:v>
                </c:pt>
                <c:pt idx="405">
                  <c:v>0.987</c:v>
                </c:pt>
                <c:pt idx="406">
                  <c:v>0.97</c:v>
                </c:pt>
                <c:pt idx="407">
                  <c:v>1.01</c:v>
                </c:pt>
                <c:pt idx="408">
                  <c:v>1.01</c:v>
                </c:pt>
                <c:pt idx="409">
                  <c:v>0.961</c:v>
                </c:pt>
                <c:pt idx="410">
                  <c:v>0.904</c:v>
                </c:pt>
                <c:pt idx="411">
                  <c:v>0.983</c:v>
                </c:pt>
                <c:pt idx="412">
                  <c:v>1</c:v>
                </c:pt>
                <c:pt idx="413">
                  <c:v>1.02</c:v>
                </c:pt>
                <c:pt idx="414">
                  <c:v>1.27</c:v>
                </c:pt>
                <c:pt idx="415">
                  <c:v>1.32</c:v>
                </c:pt>
                <c:pt idx="416">
                  <c:v>1.36</c:v>
                </c:pt>
                <c:pt idx="417">
                  <c:v>1.25</c:v>
                </c:pt>
                <c:pt idx="418">
                  <c:v>1.04</c:v>
                </c:pt>
                <c:pt idx="419">
                  <c:v>1.04</c:v>
                </c:pt>
                <c:pt idx="420">
                  <c:v>1.02</c:v>
                </c:pt>
                <c:pt idx="421">
                  <c:v>1</c:v>
                </c:pt>
                <c:pt idx="422">
                  <c:v>0.907</c:v>
                </c:pt>
                <c:pt idx="423">
                  <c:v>1.05</c:v>
                </c:pt>
                <c:pt idx="424">
                  <c:v>1.06</c:v>
                </c:pt>
                <c:pt idx="425">
                  <c:v>1.02</c:v>
                </c:pt>
                <c:pt idx="426">
                  <c:v>1.36</c:v>
                </c:pt>
                <c:pt idx="427">
                  <c:v>1.35</c:v>
                </c:pt>
                <c:pt idx="428">
                  <c:v>1.44</c:v>
                </c:pt>
                <c:pt idx="429">
                  <c:v>1.3</c:v>
                </c:pt>
                <c:pt idx="430">
                  <c:v>1.32</c:v>
                </c:pt>
                <c:pt idx="431">
                  <c:v>1.32</c:v>
                </c:pt>
                <c:pt idx="432">
                  <c:v>1.26</c:v>
                </c:pt>
                <c:pt idx="433">
                  <c:v>1.29</c:v>
                </c:pt>
                <c:pt idx="434">
                  <c:v>1.44</c:v>
                </c:pt>
                <c:pt idx="435">
                  <c:v>1.32</c:v>
                </c:pt>
                <c:pt idx="436">
                  <c:v>1.39</c:v>
                </c:pt>
                <c:pt idx="437">
                  <c:v>1.42</c:v>
                </c:pt>
                <c:pt idx="438">
                  <c:v>1.46</c:v>
                </c:pt>
                <c:pt idx="439">
                  <c:v>1.53</c:v>
                </c:pt>
                <c:pt idx="440">
                  <c:v>1.44</c:v>
                </c:pt>
                <c:pt idx="441">
                  <c:v>1.4</c:v>
                </c:pt>
                <c:pt idx="442">
                  <c:v>1.37</c:v>
                </c:pt>
                <c:pt idx="443">
                  <c:v>1.33</c:v>
                </c:pt>
                <c:pt idx="444">
                  <c:v>1.38</c:v>
                </c:pt>
                <c:pt idx="445">
                  <c:v>1.3</c:v>
                </c:pt>
                <c:pt idx="446">
                  <c:v>1.4</c:v>
                </c:pt>
                <c:pt idx="447">
                  <c:v>1.7</c:v>
                </c:pt>
                <c:pt idx="448">
                  <c:v>1.8</c:v>
                </c:pt>
                <c:pt idx="449">
                  <c:v>1.86</c:v>
                </c:pt>
                <c:pt idx="450">
                  <c:v>1.76</c:v>
                </c:pt>
                <c:pt idx="451">
                  <c:v>1.79</c:v>
                </c:pt>
                <c:pt idx="452">
                  <c:v>1.78</c:v>
                </c:pt>
                <c:pt idx="453">
                  <c:v>1.73</c:v>
                </c:pt>
                <c:pt idx="454">
                  <c:v>1.76</c:v>
                </c:pt>
                <c:pt idx="455">
                  <c:v>1.66</c:v>
                </c:pt>
                <c:pt idx="456">
                  <c:v>1.59</c:v>
                </c:pt>
                <c:pt idx="457">
                  <c:v>1.58</c:v>
                </c:pt>
                <c:pt idx="458">
                  <c:v>1.68</c:v>
                </c:pt>
                <c:pt idx="459">
                  <c:v>1.72</c:v>
                </c:pt>
                <c:pt idx="460">
                  <c:v>1.68</c:v>
                </c:pt>
                <c:pt idx="461">
                  <c:v>1.63</c:v>
                </c:pt>
                <c:pt idx="462">
                  <c:v>1.79</c:v>
                </c:pt>
                <c:pt idx="463">
                  <c:v>1.81</c:v>
                </c:pt>
                <c:pt idx="464">
                  <c:v>1.64</c:v>
                </c:pt>
                <c:pt idx="465">
                  <c:v>1.63</c:v>
                </c:pt>
                <c:pt idx="466">
                  <c:v>1.68</c:v>
                </c:pt>
                <c:pt idx="467">
                  <c:v>1.62</c:v>
                </c:pt>
                <c:pt idx="468">
                  <c:v>1.51</c:v>
                </c:pt>
                <c:pt idx="469">
                  <c:v>1.42</c:v>
                </c:pt>
                <c:pt idx="470">
                  <c:v>1.87</c:v>
                </c:pt>
                <c:pt idx="471">
                  <c:v>1.88</c:v>
                </c:pt>
                <c:pt idx="472">
                  <c:v>1.98</c:v>
                </c:pt>
                <c:pt idx="473">
                  <c:v>1.76</c:v>
                </c:pt>
                <c:pt idx="474">
                  <c:v>1.85</c:v>
                </c:pt>
                <c:pt idx="475">
                  <c:v>1.79</c:v>
                </c:pt>
                <c:pt idx="476">
                  <c:v>1.8</c:v>
                </c:pt>
                <c:pt idx="477">
                  <c:v>1.89</c:v>
                </c:pt>
                <c:pt idx="478">
                  <c:v>1.71</c:v>
                </c:pt>
                <c:pt idx="479">
                  <c:v>1.56</c:v>
                </c:pt>
                <c:pt idx="480">
                  <c:v>1.55</c:v>
                </c:pt>
                <c:pt idx="481">
                  <c:v>1.54</c:v>
                </c:pt>
                <c:pt idx="482">
                  <c:v>1.48</c:v>
                </c:pt>
                <c:pt idx="483">
                  <c:v>1.49</c:v>
                </c:pt>
                <c:pt idx="484">
                  <c:v>1.43</c:v>
                </c:pt>
                <c:pt idx="485">
                  <c:v>1.47</c:v>
                </c:pt>
                <c:pt idx="486">
                  <c:v>1.56</c:v>
                </c:pt>
                <c:pt idx="487">
                  <c:v>1.61</c:v>
                </c:pt>
                <c:pt idx="488">
                  <c:v>1.53</c:v>
                </c:pt>
                <c:pt idx="489">
                  <c:v>1.41</c:v>
                </c:pt>
                <c:pt idx="490">
                  <c:v>1.41</c:v>
                </c:pt>
                <c:pt idx="491">
                  <c:v>1.32</c:v>
                </c:pt>
                <c:pt idx="492">
                  <c:v>1.28</c:v>
                </c:pt>
                <c:pt idx="493">
                  <c:v>1.32</c:v>
                </c:pt>
                <c:pt idx="494">
                  <c:v>1.25</c:v>
                </c:pt>
                <c:pt idx="495">
                  <c:v>1.15</c:v>
                </c:pt>
                <c:pt idx="496">
                  <c:v>1.16</c:v>
                </c:pt>
                <c:pt idx="497">
                  <c:v>1.18</c:v>
                </c:pt>
                <c:pt idx="498">
                  <c:v>1.13</c:v>
                </c:pt>
                <c:pt idx="499">
                  <c:v>1.19</c:v>
                </c:pt>
                <c:pt idx="500">
                  <c:v>1.24</c:v>
                </c:pt>
                <c:pt idx="501">
                  <c:v>1.24</c:v>
                </c:pt>
                <c:pt idx="502">
                  <c:v>1.23</c:v>
                </c:pt>
                <c:pt idx="503">
                  <c:v>1.15</c:v>
                </c:pt>
                <c:pt idx="504">
                  <c:v>1.26</c:v>
                </c:pt>
                <c:pt idx="505">
                  <c:v>1.26</c:v>
                </c:pt>
                <c:pt idx="506">
                  <c:v>1.3</c:v>
                </c:pt>
                <c:pt idx="507">
                  <c:v>1.27</c:v>
                </c:pt>
                <c:pt idx="508">
                  <c:v>1.31</c:v>
                </c:pt>
                <c:pt idx="509">
                  <c:v>1.27</c:v>
                </c:pt>
                <c:pt idx="510">
                  <c:v>1.21</c:v>
                </c:pt>
                <c:pt idx="511">
                  <c:v>1.28</c:v>
                </c:pt>
                <c:pt idx="512">
                  <c:v>1.29</c:v>
                </c:pt>
                <c:pt idx="513">
                  <c:v>1.26</c:v>
                </c:pt>
                <c:pt idx="514">
                  <c:v>1.19</c:v>
                </c:pt>
                <c:pt idx="515">
                  <c:v>1.21</c:v>
                </c:pt>
                <c:pt idx="516">
                  <c:v>1.2</c:v>
                </c:pt>
                <c:pt idx="517">
                  <c:v>1.2</c:v>
                </c:pt>
                <c:pt idx="518">
                  <c:v>1.2</c:v>
                </c:pt>
                <c:pt idx="519">
                  <c:v>1.18</c:v>
                </c:pt>
                <c:pt idx="520">
                  <c:v>1.15</c:v>
                </c:pt>
                <c:pt idx="521">
                  <c:v>1.16</c:v>
                </c:pt>
                <c:pt idx="522">
                  <c:v>1.12</c:v>
                </c:pt>
                <c:pt idx="523">
                  <c:v>1.08</c:v>
                </c:pt>
                <c:pt idx="524">
                  <c:v>1.09</c:v>
                </c:pt>
                <c:pt idx="525">
                  <c:v>1.07</c:v>
                </c:pt>
                <c:pt idx="526">
                  <c:v>1.1</c:v>
                </c:pt>
                <c:pt idx="527">
                  <c:v>1.11</c:v>
                </c:pt>
                <c:pt idx="528">
                  <c:v>1.05</c:v>
                </c:pt>
                <c:pt idx="529">
                  <c:v>1.04</c:v>
                </c:pt>
                <c:pt idx="530">
                  <c:v>1.03</c:v>
                </c:pt>
                <c:pt idx="531">
                  <c:v>1.04</c:v>
                </c:pt>
                <c:pt idx="532">
                  <c:v>1.05</c:v>
                </c:pt>
                <c:pt idx="533">
                  <c:v>1.02</c:v>
                </c:pt>
                <c:pt idx="534">
                  <c:v>0.99</c:v>
                </c:pt>
                <c:pt idx="535">
                  <c:v>1.01</c:v>
                </c:pt>
                <c:pt idx="536">
                  <c:v>0.972</c:v>
                </c:pt>
                <c:pt idx="537">
                  <c:v>1.04</c:v>
                </c:pt>
                <c:pt idx="538">
                  <c:v>0.991</c:v>
                </c:pt>
                <c:pt idx="539">
                  <c:v>1.02</c:v>
                </c:pt>
                <c:pt idx="540">
                  <c:v>0.995</c:v>
                </c:pt>
                <c:pt idx="541">
                  <c:v>0.939</c:v>
                </c:pt>
                <c:pt idx="542">
                  <c:v>1.04</c:v>
                </c:pt>
                <c:pt idx="543">
                  <c:v>1.02</c:v>
                </c:pt>
                <c:pt idx="544">
                  <c:v>1.06</c:v>
                </c:pt>
                <c:pt idx="545">
                  <c:v>1</c:v>
                </c:pt>
                <c:pt idx="546">
                  <c:v>1.03</c:v>
                </c:pt>
                <c:pt idx="547">
                  <c:v>1.02</c:v>
                </c:pt>
                <c:pt idx="548">
                  <c:v>1</c:v>
                </c:pt>
                <c:pt idx="549">
                  <c:v>1.03</c:v>
                </c:pt>
                <c:pt idx="550">
                  <c:v>1.05</c:v>
                </c:pt>
                <c:pt idx="551">
                  <c:v>1.04</c:v>
                </c:pt>
                <c:pt idx="552">
                  <c:v>1.05</c:v>
                </c:pt>
                <c:pt idx="553">
                  <c:v>1.05</c:v>
                </c:pt>
                <c:pt idx="554">
                  <c:v>1.08</c:v>
                </c:pt>
                <c:pt idx="555">
                  <c:v>1.1</c:v>
                </c:pt>
                <c:pt idx="556">
                  <c:v>1.07</c:v>
                </c:pt>
                <c:pt idx="557">
                  <c:v>1.14</c:v>
                </c:pt>
                <c:pt idx="558">
                  <c:v>1.12</c:v>
                </c:pt>
                <c:pt idx="559">
                  <c:v>1.16</c:v>
                </c:pt>
                <c:pt idx="560">
                  <c:v>1.14</c:v>
                </c:pt>
                <c:pt idx="561">
                  <c:v>1.04</c:v>
                </c:pt>
                <c:pt idx="562">
                  <c:v>1.05</c:v>
                </c:pt>
                <c:pt idx="563">
                  <c:v>1.09</c:v>
                </c:pt>
                <c:pt idx="564">
                  <c:v>1.04</c:v>
                </c:pt>
                <c:pt idx="565">
                  <c:v>1.06</c:v>
                </c:pt>
                <c:pt idx="566">
                  <c:v>1.15</c:v>
                </c:pt>
                <c:pt idx="567">
                  <c:v>1.12</c:v>
                </c:pt>
                <c:pt idx="568">
                  <c:v>1.12</c:v>
                </c:pt>
                <c:pt idx="569">
                  <c:v>1.13</c:v>
                </c:pt>
                <c:pt idx="570">
                  <c:v>1.19</c:v>
                </c:pt>
                <c:pt idx="571">
                  <c:v>1.14</c:v>
                </c:pt>
                <c:pt idx="572">
                  <c:v>1.07</c:v>
                </c:pt>
                <c:pt idx="573">
                  <c:v>1.1</c:v>
                </c:pt>
                <c:pt idx="574">
                  <c:v>1.13</c:v>
                </c:pt>
                <c:pt idx="575">
                  <c:v>1.11</c:v>
                </c:pt>
                <c:pt idx="576">
                  <c:v>1.13</c:v>
                </c:pt>
                <c:pt idx="577">
                  <c:v>1.2</c:v>
                </c:pt>
                <c:pt idx="578">
                  <c:v>1.15</c:v>
                </c:pt>
                <c:pt idx="579">
                  <c:v>1.17</c:v>
                </c:pt>
                <c:pt idx="580">
                  <c:v>1.12</c:v>
                </c:pt>
                <c:pt idx="581">
                  <c:v>1.14</c:v>
                </c:pt>
                <c:pt idx="582">
                  <c:v>1.1</c:v>
                </c:pt>
                <c:pt idx="583">
                  <c:v>1.07</c:v>
                </c:pt>
                <c:pt idx="584">
                  <c:v>1.1</c:v>
                </c:pt>
                <c:pt idx="585">
                  <c:v>1.11</c:v>
                </c:pt>
                <c:pt idx="586">
                  <c:v>1.13</c:v>
                </c:pt>
                <c:pt idx="587">
                  <c:v>1.13</c:v>
                </c:pt>
                <c:pt idx="588">
                  <c:v>1.19</c:v>
                </c:pt>
                <c:pt idx="589">
                  <c:v>1.24</c:v>
                </c:pt>
                <c:pt idx="590">
                  <c:v>1.22</c:v>
                </c:pt>
                <c:pt idx="591">
                  <c:v>1.15</c:v>
                </c:pt>
                <c:pt idx="592">
                  <c:v>1.19</c:v>
                </c:pt>
                <c:pt idx="593">
                  <c:v>1.17</c:v>
                </c:pt>
                <c:pt idx="594">
                  <c:v>1.19</c:v>
                </c:pt>
                <c:pt idx="595">
                  <c:v>1.17</c:v>
                </c:pt>
                <c:pt idx="596">
                  <c:v>1.13</c:v>
                </c:pt>
                <c:pt idx="597">
                  <c:v>1.15</c:v>
                </c:pt>
                <c:pt idx="598">
                  <c:v>1.1</c:v>
                </c:pt>
                <c:pt idx="599">
                  <c:v>1.11</c:v>
                </c:pt>
                <c:pt idx="600">
                  <c:v>1.12</c:v>
                </c:pt>
                <c:pt idx="601">
                  <c:v>1.1</c:v>
                </c:pt>
                <c:pt idx="602">
                  <c:v>1.13</c:v>
                </c:pt>
                <c:pt idx="603">
                  <c:v>1.1</c:v>
                </c:pt>
                <c:pt idx="604">
                  <c:v>1.11</c:v>
                </c:pt>
                <c:pt idx="605">
                  <c:v>1.09</c:v>
                </c:pt>
                <c:pt idx="606">
                  <c:v>0.988</c:v>
                </c:pt>
                <c:pt idx="607">
                  <c:v>1</c:v>
                </c:pt>
                <c:pt idx="608">
                  <c:v>0.95</c:v>
                </c:pt>
                <c:pt idx="609">
                  <c:v>0.981</c:v>
                </c:pt>
                <c:pt idx="610">
                  <c:v>1.04</c:v>
                </c:pt>
                <c:pt idx="611">
                  <c:v>1.06</c:v>
                </c:pt>
                <c:pt idx="612">
                  <c:v>1.01</c:v>
                </c:pt>
                <c:pt idx="613">
                  <c:v>1.06</c:v>
                </c:pt>
                <c:pt idx="614">
                  <c:v>1.04</c:v>
                </c:pt>
                <c:pt idx="615">
                  <c:v>1.04</c:v>
                </c:pt>
                <c:pt idx="616">
                  <c:v>1.02</c:v>
                </c:pt>
                <c:pt idx="617">
                  <c:v>1.02</c:v>
                </c:pt>
                <c:pt idx="618">
                  <c:v>1.01</c:v>
                </c:pt>
                <c:pt idx="619">
                  <c:v>1.03</c:v>
                </c:pt>
                <c:pt idx="620">
                  <c:v>0.986</c:v>
                </c:pt>
                <c:pt idx="621">
                  <c:v>1.02</c:v>
                </c:pt>
                <c:pt idx="622">
                  <c:v>1.05</c:v>
                </c:pt>
                <c:pt idx="623">
                  <c:v>1.02</c:v>
                </c:pt>
                <c:pt idx="624">
                  <c:v>0.989</c:v>
                </c:pt>
                <c:pt idx="625">
                  <c:v>1.01</c:v>
                </c:pt>
                <c:pt idx="626">
                  <c:v>0.98</c:v>
                </c:pt>
                <c:pt idx="627">
                  <c:v>0.983</c:v>
                </c:pt>
                <c:pt idx="628">
                  <c:v>1.01</c:v>
                </c:pt>
                <c:pt idx="629">
                  <c:v>1.11</c:v>
                </c:pt>
                <c:pt idx="630">
                  <c:v>1.12</c:v>
                </c:pt>
                <c:pt idx="631">
                  <c:v>1.04</c:v>
                </c:pt>
                <c:pt idx="632">
                  <c:v>1.04</c:v>
                </c:pt>
                <c:pt idx="633">
                  <c:v>1.03</c:v>
                </c:pt>
                <c:pt idx="634">
                  <c:v>1.03</c:v>
                </c:pt>
                <c:pt idx="635">
                  <c:v>1</c:v>
                </c:pt>
                <c:pt idx="636">
                  <c:v>0.998</c:v>
                </c:pt>
                <c:pt idx="637">
                  <c:v>1</c:v>
                </c:pt>
                <c:pt idx="638">
                  <c:v>1.03</c:v>
                </c:pt>
                <c:pt idx="639">
                  <c:v>1.03</c:v>
                </c:pt>
                <c:pt idx="640">
                  <c:v>1.03</c:v>
                </c:pt>
                <c:pt idx="641">
                  <c:v>1.05</c:v>
                </c:pt>
                <c:pt idx="642">
                  <c:v>1.01</c:v>
                </c:pt>
                <c:pt idx="643">
                  <c:v>1.03</c:v>
                </c:pt>
                <c:pt idx="644">
                  <c:v>1.01</c:v>
                </c:pt>
                <c:pt idx="645">
                  <c:v>1.01</c:v>
                </c:pt>
                <c:pt idx="646">
                  <c:v>1.03</c:v>
                </c:pt>
                <c:pt idx="647">
                  <c:v>1.02</c:v>
                </c:pt>
                <c:pt idx="648">
                  <c:v>1.04</c:v>
                </c:pt>
                <c:pt idx="649">
                  <c:v>1.05</c:v>
                </c:pt>
                <c:pt idx="650">
                  <c:v>1.04</c:v>
                </c:pt>
                <c:pt idx="651">
                  <c:v>1.02</c:v>
                </c:pt>
                <c:pt idx="652">
                  <c:v>1.02</c:v>
                </c:pt>
                <c:pt idx="653">
                  <c:v>0.99</c:v>
                </c:pt>
                <c:pt idx="654">
                  <c:v>0.991</c:v>
                </c:pt>
                <c:pt idx="655">
                  <c:v>0.98</c:v>
                </c:pt>
                <c:pt idx="656">
                  <c:v>1</c:v>
                </c:pt>
                <c:pt idx="657">
                  <c:v>1.02</c:v>
                </c:pt>
                <c:pt idx="658">
                  <c:v>1.04</c:v>
                </c:pt>
                <c:pt idx="659">
                  <c:v>1.03</c:v>
                </c:pt>
                <c:pt idx="660">
                  <c:v>1.03</c:v>
                </c:pt>
                <c:pt idx="661">
                  <c:v>1.02</c:v>
                </c:pt>
                <c:pt idx="662">
                  <c:v>1.01</c:v>
                </c:pt>
                <c:pt idx="663">
                  <c:v>1</c:v>
                </c:pt>
                <c:pt idx="664">
                  <c:v>1.01</c:v>
                </c:pt>
                <c:pt idx="665">
                  <c:v>1</c:v>
                </c:pt>
                <c:pt idx="666">
                  <c:v>1.01</c:v>
                </c:pt>
                <c:pt idx="667">
                  <c:v>1</c:v>
                </c:pt>
                <c:pt idx="668">
                  <c:v>1.01</c:v>
                </c:pt>
                <c:pt idx="669">
                  <c:v>1.01</c:v>
                </c:pt>
                <c:pt idx="670">
                  <c:v>1.01</c:v>
                </c:pt>
                <c:pt idx="671">
                  <c:v>1.01</c:v>
                </c:pt>
                <c:pt idx="672">
                  <c:v>1.01</c:v>
                </c:pt>
                <c:pt idx="673">
                  <c:v>1.03</c:v>
                </c:pt>
                <c:pt idx="674">
                  <c:v>0.918</c:v>
                </c:pt>
                <c:pt idx="675">
                  <c:v>0.733</c:v>
                </c:pt>
                <c:pt idx="676">
                  <c:v>0.854</c:v>
                </c:pt>
                <c:pt idx="677">
                  <c:v>0.927</c:v>
                </c:pt>
                <c:pt idx="678">
                  <c:v>0.967</c:v>
                </c:pt>
                <c:pt idx="679">
                  <c:v>0.966</c:v>
                </c:pt>
                <c:pt idx="680">
                  <c:v>1</c:v>
                </c:pt>
                <c:pt idx="681">
                  <c:v>1</c:v>
                </c:pt>
                <c:pt idx="682">
                  <c:v>0.99</c:v>
                </c:pt>
                <c:pt idx="683">
                  <c:v>0.938</c:v>
                </c:pt>
                <c:pt idx="684">
                  <c:v>0.992</c:v>
                </c:pt>
                <c:pt idx="685">
                  <c:v>0.99</c:v>
                </c:pt>
                <c:pt idx="686">
                  <c:v>0.945</c:v>
                </c:pt>
                <c:pt idx="687">
                  <c:v>0.956</c:v>
                </c:pt>
                <c:pt idx="688">
                  <c:v>0.977</c:v>
                </c:pt>
                <c:pt idx="689">
                  <c:v>0.92</c:v>
                </c:pt>
                <c:pt idx="690">
                  <c:v>0.966</c:v>
                </c:pt>
                <c:pt idx="691">
                  <c:v>0.947</c:v>
                </c:pt>
                <c:pt idx="692">
                  <c:v>0.98</c:v>
                </c:pt>
                <c:pt idx="693">
                  <c:v>0.934</c:v>
                </c:pt>
                <c:pt idx="694">
                  <c:v>0.947</c:v>
                </c:pt>
                <c:pt idx="695">
                  <c:v>0.936</c:v>
                </c:pt>
                <c:pt idx="696">
                  <c:v>0.889</c:v>
                </c:pt>
                <c:pt idx="697">
                  <c:v>0.895</c:v>
                </c:pt>
                <c:pt idx="698">
                  <c:v>0.879</c:v>
                </c:pt>
                <c:pt idx="699">
                  <c:v>0.85</c:v>
                </c:pt>
                <c:pt idx="700">
                  <c:v>0.878</c:v>
                </c:pt>
                <c:pt idx="701">
                  <c:v>0.87</c:v>
                </c:pt>
                <c:pt idx="702">
                  <c:v>0.86</c:v>
                </c:pt>
                <c:pt idx="703">
                  <c:v>0.874</c:v>
                </c:pt>
                <c:pt idx="704">
                  <c:v>0.873</c:v>
                </c:pt>
                <c:pt idx="705">
                  <c:v>0.8</c:v>
                </c:pt>
                <c:pt idx="706">
                  <c:v>0.79</c:v>
                </c:pt>
                <c:pt idx="707">
                  <c:v>0.82</c:v>
                </c:pt>
                <c:pt idx="708">
                  <c:v>0.808</c:v>
                </c:pt>
                <c:pt idx="709">
                  <c:v>0.795</c:v>
                </c:pt>
                <c:pt idx="710">
                  <c:v>0.832</c:v>
                </c:pt>
                <c:pt idx="711">
                  <c:v>0.844</c:v>
                </c:pt>
                <c:pt idx="712">
                  <c:v>0.854</c:v>
                </c:pt>
                <c:pt idx="713">
                  <c:v>0.851</c:v>
                </c:pt>
                <c:pt idx="714">
                  <c:v>0.79</c:v>
                </c:pt>
                <c:pt idx="715">
                  <c:v>0.744</c:v>
                </c:pt>
                <c:pt idx="716">
                  <c:v>0.779</c:v>
                </c:pt>
                <c:pt idx="717">
                  <c:v>0.78</c:v>
                </c:pt>
                <c:pt idx="718">
                  <c:v>0.77</c:v>
                </c:pt>
                <c:pt idx="719">
                  <c:v>0.71</c:v>
                </c:pt>
                <c:pt idx="720">
                  <c:v>0.76</c:v>
                </c:pt>
                <c:pt idx="721">
                  <c:v>0.736</c:v>
                </c:pt>
                <c:pt idx="722">
                  <c:v>0.722</c:v>
                </c:pt>
                <c:pt idx="723">
                  <c:v>0.733</c:v>
                </c:pt>
                <c:pt idx="724">
                  <c:v>0.747</c:v>
                </c:pt>
                <c:pt idx="725">
                  <c:v>0.715</c:v>
                </c:pt>
                <c:pt idx="726">
                  <c:v>0.73</c:v>
                </c:pt>
                <c:pt idx="727">
                  <c:v>0.772</c:v>
                </c:pt>
                <c:pt idx="728">
                  <c:v>0.773</c:v>
                </c:pt>
                <c:pt idx="729">
                  <c:v>0.773</c:v>
                </c:pt>
                <c:pt idx="730">
                  <c:v>0.756</c:v>
                </c:pt>
                <c:pt idx="731">
                  <c:v>0.754</c:v>
                </c:pt>
                <c:pt idx="732">
                  <c:v>0.769</c:v>
                </c:pt>
                <c:pt idx="733">
                  <c:v>0.82</c:v>
                </c:pt>
                <c:pt idx="734">
                  <c:v>0.815</c:v>
                </c:pt>
                <c:pt idx="735">
                  <c:v>0.785</c:v>
                </c:pt>
                <c:pt idx="736">
                  <c:v>0.799</c:v>
                </c:pt>
                <c:pt idx="737">
                  <c:v>0.79</c:v>
                </c:pt>
                <c:pt idx="738">
                  <c:v>0.777</c:v>
                </c:pt>
                <c:pt idx="739">
                  <c:v>0.729</c:v>
                </c:pt>
                <c:pt idx="740">
                  <c:v>0.75</c:v>
                </c:pt>
                <c:pt idx="741">
                  <c:v>0.76</c:v>
                </c:pt>
                <c:pt idx="742">
                  <c:v>0.752</c:v>
                </c:pt>
                <c:pt idx="743">
                  <c:v>0.76</c:v>
                </c:pt>
                <c:pt idx="744">
                  <c:v>0.784</c:v>
                </c:pt>
                <c:pt idx="745">
                  <c:v>0.76</c:v>
                </c:pt>
                <c:pt idx="746">
                  <c:v>0.74</c:v>
                </c:pt>
                <c:pt idx="747">
                  <c:v>0.79</c:v>
                </c:pt>
                <c:pt idx="748">
                  <c:v>0.759</c:v>
                </c:pt>
                <c:pt idx="749">
                  <c:v>0.74</c:v>
                </c:pt>
                <c:pt idx="750">
                  <c:v>0.747</c:v>
                </c:pt>
                <c:pt idx="751">
                  <c:v>0.733</c:v>
                </c:pt>
                <c:pt idx="752">
                  <c:v>0.71</c:v>
                </c:pt>
                <c:pt idx="753">
                  <c:v>0.713</c:v>
                </c:pt>
                <c:pt idx="754">
                  <c:v>0.699</c:v>
                </c:pt>
                <c:pt idx="755">
                  <c:v>0.7</c:v>
                </c:pt>
                <c:pt idx="756">
                  <c:v>0.684</c:v>
                </c:pt>
                <c:pt idx="757">
                  <c:v>0.71</c:v>
                </c:pt>
                <c:pt idx="758">
                  <c:v>0.73</c:v>
                </c:pt>
                <c:pt idx="759">
                  <c:v>0.765</c:v>
                </c:pt>
                <c:pt idx="760">
                  <c:v>0.736</c:v>
                </c:pt>
                <c:pt idx="761">
                  <c:v>0.701</c:v>
                </c:pt>
                <c:pt idx="762">
                  <c:v>0.713</c:v>
                </c:pt>
                <c:pt idx="763">
                  <c:v>0.717</c:v>
                </c:pt>
                <c:pt idx="764">
                  <c:v>0.715</c:v>
                </c:pt>
                <c:pt idx="765">
                  <c:v>0.72</c:v>
                </c:pt>
                <c:pt idx="766">
                  <c:v>0.7</c:v>
                </c:pt>
                <c:pt idx="767">
                  <c:v>0.671</c:v>
                </c:pt>
                <c:pt idx="768">
                  <c:v>0.64</c:v>
                </c:pt>
                <c:pt idx="769">
                  <c:v>0.658</c:v>
                </c:pt>
                <c:pt idx="770">
                  <c:v>0.675</c:v>
                </c:pt>
                <c:pt idx="771">
                  <c:v>0.618</c:v>
                </c:pt>
                <c:pt idx="772">
                  <c:v>0.605</c:v>
                </c:pt>
                <c:pt idx="773">
                  <c:v>0.637</c:v>
                </c:pt>
                <c:pt idx="774">
                  <c:v>0.67</c:v>
                </c:pt>
                <c:pt idx="775">
                  <c:v>0.65</c:v>
                </c:pt>
                <c:pt idx="776">
                  <c:v>0.66</c:v>
                </c:pt>
                <c:pt idx="777">
                  <c:v>0.685</c:v>
                </c:pt>
                <c:pt idx="778">
                  <c:v>0.679</c:v>
                </c:pt>
                <c:pt idx="779">
                  <c:v>0.661</c:v>
                </c:pt>
                <c:pt idx="780">
                  <c:v>0.66</c:v>
                </c:pt>
                <c:pt idx="781">
                  <c:v>0.678</c:v>
                </c:pt>
                <c:pt idx="782">
                  <c:v>0.661</c:v>
                </c:pt>
                <c:pt idx="783">
                  <c:v>0.654</c:v>
                </c:pt>
                <c:pt idx="784">
                  <c:v>0.655</c:v>
                </c:pt>
                <c:pt idx="785">
                  <c:v>0.671</c:v>
                </c:pt>
                <c:pt idx="786">
                  <c:v>3.88</c:v>
                </c:pt>
                <c:pt idx="787">
                  <c:v>3.64</c:v>
                </c:pt>
                <c:pt idx="788">
                  <c:v>3.92</c:v>
                </c:pt>
                <c:pt idx="789">
                  <c:v>3.7</c:v>
                </c:pt>
                <c:pt idx="790">
                  <c:v>3.92</c:v>
                </c:pt>
                <c:pt idx="791">
                  <c:v>4.25</c:v>
                </c:pt>
                <c:pt idx="792">
                  <c:v>4.05</c:v>
                </c:pt>
                <c:pt idx="793">
                  <c:v>3.93</c:v>
                </c:pt>
                <c:pt idx="794">
                  <c:v>3.85</c:v>
                </c:pt>
                <c:pt idx="795">
                  <c:v>3.63</c:v>
                </c:pt>
                <c:pt idx="796">
                  <c:v>3.49</c:v>
                </c:pt>
                <c:pt idx="797">
                  <c:v>3.36</c:v>
                </c:pt>
                <c:pt idx="798">
                  <c:v>3.3</c:v>
                </c:pt>
                <c:pt idx="799">
                  <c:v>3.34</c:v>
                </c:pt>
                <c:pt idx="800">
                  <c:v>3.26</c:v>
                </c:pt>
                <c:pt idx="801">
                  <c:v>3.25</c:v>
                </c:pt>
                <c:pt idx="802">
                  <c:v>3.22</c:v>
                </c:pt>
                <c:pt idx="803">
                  <c:v>3.3</c:v>
                </c:pt>
                <c:pt idx="804">
                  <c:v>3.46</c:v>
                </c:pt>
                <c:pt idx="805">
                  <c:v>3.39</c:v>
                </c:pt>
                <c:pt idx="806">
                  <c:v>3.41</c:v>
                </c:pt>
                <c:pt idx="807">
                  <c:v>3.18</c:v>
                </c:pt>
                <c:pt idx="808">
                  <c:v>3.1</c:v>
                </c:pt>
                <c:pt idx="809">
                  <c:v>3.03</c:v>
                </c:pt>
                <c:pt idx="810">
                  <c:v>3</c:v>
                </c:pt>
                <c:pt idx="811">
                  <c:v>2.96</c:v>
                </c:pt>
                <c:pt idx="812">
                  <c:v>2.92</c:v>
                </c:pt>
                <c:pt idx="813">
                  <c:v>2.83</c:v>
                </c:pt>
                <c:pt idx="814">
                  <c:v>2.85</c:v>
                </c:pt>
                <c:pt idx="815">
                  <c:v>2.91</c:v>
                </c:pt>
                <c:pt idx="816">
                  <c:v>2.85</c:v>
                </c:pt>
                <c:pt idx="817">
                  <c:v>2.83</c:v>
                </c:pt>
                <c:pt idx="818">
                  <c:v>2.59</c:v>
                </c:pt>
                <c:pt idx="819">
                  <c:v>2.73</c:v>
                </c:pt>
                <c:pt idx="820">
                  <c:v>2.73</c:v>
                </c:pt>
                <c:pt idx="821">
                  <c:v>2.73</c:v>
                </c:pt>
                <c:pt idx="822">
                  <c:v>3.02</c:v>
                </c:pt>
                <c:pt idx="823">
                  <c:v>3.2</c:v>
                </c:pt>
                <c:pt idx="824">
                  <c:v>3.08</c:v>
                </c:pt>
                <c:pt idx="825">
                  <c:v>3.21</c:v>
                </c:pt>
                <c:pt idx="826">
                  <c:v>3.13</c:v>
                </c:pt>
                <c:pt idx="827">
                  <c:v>3.31</c:v>
                </c:pt>
                <c:pt idx="828">
                  <c:v>3.09</c:v>
                </c:pt>
                <c:pt idx="829">
                  <c:v>3.12</c:v>
                </c:pt>
                <c:pt idx="830">
                  <c:v>3.22</c:v>
                </c:pt>
                <c:pt idx="831">
                  <c:v>3.21</c:v>
                </c:pt>
                <c:pt idx="832">
                  <c:v>3.06</c:v>
                </c:pt>
                <c:pt idx="833">
                  <c:v>3.34</c:v>
                </c:pt>
                <c:pt idx="834">
                  <c:v>3.27</c:v>
                </c:pt>
                <c:pt idx="835">
                  <c:v>3.31</c:v>
                </c:pt>
                <c:pt idx="836">
                  <c:v>3.3</c:v>
                </c:pt>
                <c:pt idx="837">
                  <c:v>3.19</c:v>
                </c:pt>
                <c:pt idx="838">
                  <c:v>3.18</c:v>
                </c:pt>
                <c:pt idx="839">
                  <c:v>3.25</c:v>
                </c:pt>
                <c:pt idx="840">
                  <c:v>3.26</c:v>
                </c:pt>
                <c:pt idx="841">
                  <c:v>3.3</c:v>
                </c:pt>
                <c:pt idx="842">
                  <c:v>3.17</c:v>
                </c:pt>
                <c:pt idx="843">
                  <c:v>3.21</c:v>
                </c:pt>
                <c:pt idx="844">
                  <c:v>3.15</c:v>
                </c:pt>
                <c:pt idx="845">
                  <c:v>3.19</c:v>
                </c:pt>
                <c:pt idx="846">
                  <c:v>3.13</c:v>
                </c:pt>
                <c:pt idx="847">
                  <c:v>3.18</c:v>
                </c:pt>
                <c:pt idx="848">
                  <c:v>3.12</c:v>
                </c:pt>
                <c:pt idx="849">
                  <c:v>3.09</c:v>
                </c:pt>
                <c:pt idx="850">
                  <c:v>3.11</c:v>
                </c:pt>
                <c:pt idx="851">
                  <c:v>3.07</c:v>
                </c:pt>
                <c:pt idx="852">
                  <c:v>3.06</c:v>
                </c:pt>
                <c:pt idx="853">
                  <c:v>3.08</c:v>
                </c:pt>
                <c:pt idx="854">
                  <c:v>3.14</c:v>
                </c:pt>
                <c:pt idx="855">
                  <c:v>3.08</c:v>
                </c:pt>
                <c:pt idx="856">
                  <c:v>3.11</c:v>
                </c:pt>
                <c:pt idx="857">
                  <c:v>3.08</c:v>
                </c:pt>
                <c:pt idx="858">
                  <c:v>3.12</c:v>
                </c:pt>
                <c:pt idx="859">
                  <c:v>3.32</c:v>
                </c:pt>
                <c:pt idx="860">
                  <c:v>3.25</c:v>
                </c:pt>
                <c:pt idx="861">
                  <c:v>3.2</c:v>
                </c:pt>
                <c:pt idx="862">
                  <c:v>3.26</c:v>
                </c:pt>
                <c:pt idx="863">
                  <c:v>3.31</c:v>
                </c:pt>
                <c:pt idx="864">
                  <c:v>3.2</c:v>
                </c:pt>
                <c:pt idx="865">
                  <c:v>3.36</c:v>
                </c:pt>
                <c:pt idx="866">
                  <c:v>3.43</c:v>
                </c:pt>
                <c:pt idx="867">
                  <c:v>3.21</c:v>
                </c:pt>
                <c:pt idx="868">
                  <c:v>3.36</c:v>
                </c:pt>
                <c:pt idx="869">
                  <c:v>3.32</c:v>
                </c:pt>
                <c:pt idx="870">
                  <c:v>3.35</c:v>
                </c:pt>
                <c:pt idx="871">
                  <c:v>3.3</c:v>
                </c:pt>
                <c:pt idx="872">
                  <c:v>3.3</c:v>
                </c:pt>
                <c:pt idx="873">
                  <c:v>3.26</c:v>
                </c:pt>
                <c:pt idx="874">
                  <c:v>3.3</c:v>
                </c:pt>
                <c:pt idx="875">
                  <c:v>3.25</c:v>
                </c:pt>
                <c:pt idx="876">
                  <c:v>3.25</c:v>
                </c:pt>
                <c:pt idx="877">
                  <c:v>3.24</c:v>
                </c:pt>
                <c:pt idx="878">
                  <c:v>3.25</c:v>
                </c:pt>
                <c:pt idx="879">
                  <c:v>3.45</c:v>
                </c:pt>
                <c:pt idx="880">
                  <c:v>3.32</c:v>
                </c:pt>
                <c:pt idx="881">
                  <c:v>3.52</c:v>
                </c:pt>
                <c:pt idx="882">
                  <c:v>3.9</c:v>
                </c:pt>
                <c:pt idx="883">
                  <c:v>3.85</c:v>
                </c:pt>
                <c:pt idx="884">
                  <c:v>4.1</c:v>
                </c:pt>
                <c:pt idx="885">
                  <c:v>4.1</c:v>
                </c:pt>
                <c:pt idx="886">
                  <c:v>4.25</c:v>
                </c:pt>
                <c:pt idx="887">
                  <c:v>4.8</c:v>
                </c:pt>
                <c:pt idx="888">
                  <c:v>4.66</c:v>
                </c:pt>
                <c:pt idx="889">
                  <c:v>4.16</c:v>
                </c:pt>
                <c:pt idx="890">
                  <c:v>4.08</c:v>
                </c:pt>
                <c:pt idx="891">
                  <c:v>3.88</c:v>
                </c:pt>
                <c:pt idx="892">
                  <c:v>3.94</c:v>
                </c:pt>
                <c:pt idx="893">
                  <c:v>3.76</c:v>
                </c:pt>
                <c:pt idx="894">
                  <c:v>3.61</c:v>
                </c:pt>
                <c:pt idx="895">
                  <c:v>3.66</c:v>
                </c:pt>
                <c:pt idx="896">
                  <c:v>3.47</c:v>
                </c:pt>
                <c:pt idx="897">
                  <c:v>3.65</c:v>
                </c:pt>
                <c:pt idx="898">
                  <c:v>3.63</c:v>
                </c:pt>
                <c:pt idx="899">
                  <c:v>3.57</c:v>
                </c:pt>
                <c:pt idx="900">
                  <c:v>3.5</c:v>
                </c:pt>
                <c:pt idx="901">
                  <c:v>3.56</c:v>
                </c:pt>
                <c:pt idx="902">
                  <c:v>3.58</c:v>
                </c:pt>
                <c:pt idx="903">
                  <c:v>3.69</c:v>
                </c:pt>
                <c:pt idx="904">
                  <c:v>3.66</c:v>
                </c:pt>
                <c:pt idx="905">
                  <c:v>3.58</c:v>
                </c:pt>
                <c:pt idx="906">
                  <c:v>3.57</c:v>
                </c:pt>
                <c:pt idx="907">
                  <c:v>3.56</c:v>
                </c:pt>
                <c:pt idx="908">
                  <c:v>3.41</c:v>
                </c:pt>
                <c:pt idx="909">
                  <c:v>3.55</c:v>
                </c:pt>
                <c:pt idx="910">
                  <c:v>3.51</c:v>
                </c:pt>
                <c:pt idx="911">
                  <c:v>3.45</c:v>
                </c:pt>
                <c:pt idx="912">
                  <c:v>3.35</c:v>
                </c:pt>
                <c:pt idx="913">
                  <c:v>3.34</c:v>
                </c:pt>
                <c:pt idx="914">
                  <c:v>3.17</c:v>
                </c:pt>
                <c:pt idx="915">
                  <c:v>3.61</c:v>
                </c:pt>
                <c:pt idx="916">
                  <c:v>3.53</c:v>
                </c:pt>
                <c:pt idx="917">
                  <c:v>3.47</c:v>
                </c:pt>
                <c:pt idx="918">
                  <c:v>3.51</c:v>
                </c:pt>
                <c:pt idx="919">
                  <c:v>3.6</c:v>
                </c:pt>
                <c:pt idx="920">
                  <c:v>3.65</c:v>
                </c:pt>
                <c:pt idx="921">
                  <c:v>3.57</c:v>
                </c:pt>
                <c:pt idx="922">
                  <c:v>3.6</c:v>
                </c:pt>
                <c:pt idx="923">
                  <c:v>3.68</c:v>
                </c:pt>
                <c:pt idx="924">
                  <c:v>3.6</c:v>
                </c:pt>
                <c:pt idx="925">
                  <c:v>3.84</c:v>
                </c:pt>
                <c:pt idx="926">
                  <c:v>3.59</c:v>
                </c:pt>
                <c:pt idx="927">
                  <c:v>3.7</c:v>
                </c:pt>
                <c:pt idx="928">
                  <c:v>3.76</c:v>
                </c:pt>
                <c:pt idx="929">
                  <c:v>3.77</c:v>
                </c:pt>
                <c:pt idx="930">
                  <c:v>3.75</c:v>
                </c:pt>
                <c:pt idx="931">
                  <c:v>3.87</c:v>
                </c:pt>
                <c:pt idx="932">
                  <c:v>3.92</c:v>
                </c:pt>
                <c:pt idx="933">
                  <c:v>3.89</c:v>
                </c:pt>
                <c:pt idx="934">
                  <c:v>3.82</c:v>
                </c:pt>
                <c:pt idx="935">
                  <c:v>3.73</c:v>
                </c:pt>
                <c:pt idx="936">
                  <c:v>3.76</c:v>
                </c:pt>
                <c:pt idx="937">
                  <c:v>3.7</c:v>
                </c:pt>
                <c:pt idx="938">
                  <c:v>3.84</c:v>
                </c:pt>
                <c:pt idx="939">
                  <c:v>3.68</c:v>
                </c:pt>
                <c:pt idx="940">
                  <c:v>3.63</c:v>
                </c:pt>
                <c:pt idx="941">
                  <c:v>3.6</c:v>
                </c:pt>
                <c:pt idx="942">
                  <c:v>3.64</c:v>
                </c:pt>
                <c:pt idx="943">
                  <c:v>3.64</c:v>
                </c:pt>
                <c:pt idx="944">
                  <c:v>3.6</c:v>
                </c:pt>
                <c:pt idx="945">
                  <c:v>3.71</c:v>
                </c:pt>
                <c:pt idx="946">
                  <c:v>3.62</c:v>
                </c:pt>
                <c:pt idx="947">
                  <c:v>3.54</c:v>
                </c:pt>
                <c:pt idx="948">
                  <c:v>3.54</c:v>
                </c:pt>
                <c:pt idx="949">
                  <c:v>3.57</c:v>
                </c:pt>
                <c:pt idx="950">
                  <c:v>3.54</c:v>
                </c:pt>
              </c:numCache>
            </c:numRef>
          </c:val>
          <c:smooth val="0"/>
        </c:ser>
        <c:dLbls>
          <c:showLegendKey val="0"/>
          <c:showVal val="0"/>
          <c:showCatName val="0"/>
          <c:showSerName val="0"/>
          <c:showPercent val="0"/>
          <c:showBubbleSize val="0"/>
        </c:dLbls>
        <c:marker val="0"/>
        <c:smooth val="0"/>
        <c:axId val="2108100111"/>
        <c:axId val="2010425375"/>
      </c:lineChart>
      <c:catAx>
        <c:axId val="2108100111"/>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10425375"/>
        <c:crosses val="autoZero"/>
        <c:auto val="1"/>
        <c:lblAlgn val="ctr"/>
        <c:lblOffset val="100"/>
        <c:noMultiLvlLbl val="0"/>
      </c:catAx>
      <c:valAx>
        <c:axId val="2010425375"/>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108100111"/>
        <c:crosses val="autoZero"/>
        <c:crossBetween val="between"/>
      </c:valAx>
      <c:spPr>
        <a:noFill/>
        <a:ln>
          <a:noFill/>
        </a:ln>
        <a:effectLst/>
      </c:spPr>
    </c:plotArea>
    <c:plotVisOnly val="1"/>
    <c:dispBlanksAs val="gap"/>
    <c:showDLblsOverMax val="0"/>
    <c:extLst>
      <c:ext uri="{0b15fc19-7d7d-44ad-8c2d-2c3a37ce22c3}">
        <chartProps xmlns="https://web.wps.cn/et/2018/main" chartId="{b95a5527-254d-4795-b3ea-398c04741a14}"/>
      </c:ext>
    </c:extLst>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600" b="1" i="0" u="none" strike="noStrike" kern="1200" baseline="0">
                <a:solidFill>
                  <a:schemeClr val="tx2"/>
                </a:solidFill>
                <a:latin typeface="+mn-lt"/>
                <a:ea typeface="+mn-ea"/>
                <a:cs typeface="+mn-cs"/>
              </a:defRPr>
            </a:pPr>
            <a:r>
              <a:rPr lang="en-US" altLang="zh-CN" spc="300" dirty="0">
                <a:latin typeface="Palatino Linotype" panose="02040502050505030304" pitchFamily="18" charset="0"/>
              </a:rPr>
              <a:t>CLOSING</a:t>
            </a:r>
            <a:r>
              <a:rPr lang="en-US" altLang="zh-CN" spc="300" baseline="0" dirty="0">
                <a:latin typeface="Palatino Linotype" panose="02040502050505030304" pitchFamily="18" charset="0"/>
              </a:rPr>
              <a:t> PRICE</a:t>
            </a:r>
            <a:r>
              <a:rPr lang="en-US" altLang="zh-CN" spc="300" dirty="0">
                <a:latin typeface="Palatino Linotype" panose="02040502050505030304" pitchFamily="18" charset="0"/>
              </a:rPr>
              <a:t>(¥)</a:t>
            </a:r>
            <a:endParaRPr lang="zh-CN" spc="300" dirty="0">
              <a:latin typeface="Palatino Linotype" panose="02040502050505030304" pitchFamily="18" charset="0"/>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Close Price</c:v>
                </c:pt>
              </c:strCache>
            </c:strRef>
          </c:tx>
          <c:spPr>
            <a:ln w="31750" cap="sq" cmpd="dbl">
              <a:solidFill>
                <a:schemeClr val="accent2"/>
              </a:solidFill>
              <a:round/>
            </a:ln>
            <a:effectLst/>
          </c:spPr>
          <c:marker>
            <c:symbol val="none"/>
          </c:marker>
          <c:dPt>
            <c:idx val="611"/>
            <c:marker>
              <c:symbol val="none"/>
            </c:marker>
            <c:bubble3D val="0"/>
            <c:spPr>
              <a:ln w="31750" cap="sq" cmpd="dbl">
                <a:solidFill>
                  <a:schemeClr val="accent2"/>
                </a:solidFill>
                <a:bevel/>
              </a:ln>
              <a:effectLst/>
            </c:spPr>
          </c:dPt>
          <c:dLbls>
            <c:delete val="1"/>
          </c:dLbls>
          <c:cat>
            <c:strRef>
              <c:f>Sheet1!$A$2:$A$674</c:f>
              <c:strCache>
                <c:ptCount val="666"/>
                <c:pt idx="0">
                  <c:v>2022-04-22</c:v>
                </c:pt>
                <c:pt idx="1">
                  <c:v>2022-04-25</c:v>
                </c:pt>
                <c:pt idx="2">
                  <c:v>2022-04-26</c:v>
                </c:pt>
                <c:pt idx="3">
                  <c:v>2022-04-27</c:v>
                </c:pt>
                <c:pt idx="4">
                  <c:v>2022-04-28</c:v>
                </c:pt>
                <c:pt idx="5">
                  <c:v>2022-04-29</c:v>
                </c:pt>
                <c:pt idx="6">
                  <c:v>2022-05-03</c:v>
                </c:pt>
                <c:pt idx="7">
                  <c:v>2022-05-04</c:v>
                </c:pt>
                <c:pt idx="8">
                  <c:v>2022-05-05</c:v>
                </c:pt>
                <c:pt idx="9">
                  <c:v>2022-05-06</c:v>
                </c:pt>
                <c:pt idx="10">
                  <c:v>2022-05-10</c:v>
                </c:pt>
                <c:pt idx="11">
                  <c:v>2022-05-11</c:v>
                </c:pt>
                <c:pt idx="12">
                  <c:v>2022-05-12</c:v>
                </c:pt>
                <c:pt idx="13">
                  <c:v>2022-05-13</c:v>
                </c:pt>
                <c:pt idx="14">
                  <c:v>2022-05-16</c:v>
                </c:pt>
                <c:pt idx="15">
                  <c:v>2022-05-17</c:v>
                </c:pt>
                <c:pt idx="16">
                  <c:v>2022-05-18</c:v>
                </c:pt>
                <c:pt idx="17">
                  <c:v>2022-05-19</c:v>
                </c:pt>
                <c:pt idx="18">
                  <c:v>2022-05-20</c:v>
                </c:pt>
                <c:pt idx="19">
                  <c:v>2022-05-23</c:v>
                </c:pt>
                <c:pt idx="20">
                  <c:v>2022-05-24</c:v>
                </c:pt>
                <c:pt idx="21">
                  <c:v>2022-05-25</c:v>
                </c:pt>
                <c:pt idx="22">
                  <c:v>2022-05-26</c:v>
                </c:pt>
                <c:pt idx="23">
                  <c:v>2022-05-27</c:v>
                </c:pt>
                <c:pt idx="24">
                  <c:v>2022-05-30</c:v>
                </c:pt>
                <c:pt idx="25">
                  <c:v>2022-05-31</c:v>
                </c:pt>
                <c:pt idx="26">
                  <c:v>2022-06-01</c:v>
                </c:pt>
                <c:pt idx="27">
                  <c:v>2022-06-02</c:v>
                </c:pt>
                <c:pt idx="28">
                  <c:v>2022-06-06</c:v>
                </c:pt>
                <c:pt idx="29">
                  <c:v>2022-06-07</c:v>
                </c:pt>
                <c:pt idx="30">
                  <c:v>2022-06-08</c:v>
                </c:pt>
                <c:pt idx="31">
                  <c:v>2022-06-09</c:v>
                </c:pt>
                <c:pt idx="32">
                  <c:v>2022-06-10</c:v>
                </c:pt>
                <c:pt idx="33">
                  <c:v>2022-06-13</c:v>
                </c:pt>
                <c:pt idx="34">
                  <c:v>2022-06-14</c:v>
                </c:pt>
                <c:pt idx="35">
                  <c:v>2022-06-15</c:v>
                </c:pt>
                <c:pt idx="36">
                  <c:v>2022-06-16</c:v>
                </c:pt>
                <c:pt idx="37">
                  <c:v>2022-06-17</c:v>
                </c:pt>
                <c:pt idx="38">
                  <c:v>2022-06-20</c:v>
                </c:pt>
                <c:pt idx="39">
                  <c:v>2022-06-21</c:v>
                </c:pt>
                <c:pt idx="40">
                  <c:v>2022-06-22</c:v>
                </c:pt>
                <c:pt idx="41">
                  <c:v>2022-06-23</c:v>
                </c:pt>
                <c:pt idx="42">
                  <c:v>2022-06-24</c:v>
                </c:pt>
                <c:pt idx="43">
                  <c:v>2022-06-27</c:v>
                </c:pt>
                <c:pt idx="44">
                  <c:v>2022-06-28</c:v>
                </c:pt>
                <c:pt idx="45">
                  <c:v>2022-06-29</c:v>
                </c:pt>
                <c:pt idx="46">
                  <c:v>2022-06-30</c:v>
                </c:pt>
                <c:pt idx="47">
                  <c:v>2022-07-04</c:v>
                </c:pt>
                <c:pt idx="48">
                  <c:v>2022-07-05</c:v>
                </c:pt>
                <c:pt idx="49">
                  <c:v>2022-07-06</c:v>
                </c:pt>
                <c:pt idx="50">
                  <c:v>2022-07-07</c:v>
                </c:pt>
                <c:pt idx="51">
                  <c:v>2022-07-08</c:v>
                </c:pt>
                <c:pt idx="52">
                  <c:v>2022-07-11</c:v>
                </c:pt>
                <c:pt idx="53">
                  <c:v>2022-07-12</c:v>
                </c:pt>
                <c:pt idx="54">
                  <c:v>2022-07-13</c:v>
                </c:pt>
                <c:pt idx="55">
                  <c:v>2022-07-14</c:v>
                </c:pt>
                <c:pt idx="56">
                  <c:v>2022-07-15</c:v>
                </c:pt>
                <c:pt idx="57">
                  <c:v>2022-07-18</c:v>
                </c:pt>
                <c:pt idx="58">
                  <c:v>2022-07-19</c:v>
                </c:pt>
                <c:pt idx="59">
                  <c:v>2022-07-20</c:v>
                </c:pt>
                <c:pt idx="60">
                  <c:v>2022-07-21</c:v>
                </c:pt>
                <c:pt idx="61">
                  <c:v>2022-07-22</c:v>
                </c:pt>
                <c:pt idx="62">
                  <c:v>2022-07-25</c:v>
                </c:pt>
                <c:pt idx="63">
                  <c:v>2022-07-26</c:v>
                </c:pt>
                <c:pt idx="64">
                  <c:v>2022-07-27</c:v>
                </c:pt>
                <c:pt idx="65">
                  <c:v>2022-07-28</c:v>
                </c:pt>
                <c:pt idx="66">
                  <c:v>2022-07-29</c:v>
                </c:pt>
                <c:pt idx="67">
                  <c:v>2022-08-01</c:v>
                </c:pt>
                <c:pt idx="68">
                  <c:v>2022-08-02</c:v>
                </c:pt>
                <c:pt idx="69">
                  <c:v>2022-08-03</c:v>
                </c:pt>
                <c:pt idx="70">
                  <c:v>2022-08-04</c:v>
                </c:pt>
                <c:pt idx="71">
                  <c:v>2022-08-05</c:v>
                </c:pt>
                <c:pt idx="72">
                  <c:v>2022-08-08</c:v>
                </c:pt>
                <c:pt idx="73">
                  <c:v>2022-08-09</c:v>
                </c:pt>
                <c:pt idx="74">
                  <c:v>2022-08-10</c:v>
                </c:pt>
                <c:pt idx="75">
                  <c:v>2022-08-11</c:v>
                </c:pt>
                <c:pt idx="76">
                  <c:v>2022-08-12</c:v>
                </c:pt>
                <c:pt idx="77">
                  <c:v>2022-08-15</c:v>
                </c:pt>
                <c:pt idx="78">
                  <c:v>2022-08-16</c:v>
                </c:pt>
                <c:pt idx="79">
                  <c:v>2022-08-17</c:v>
                </c:pt>
                <c:pt idx="80">
                  <c:v>2022-08-18</c:v>
                </c:pt>
                <c:pt idx="81">
                  <c:v>2022-08-19</c:v>
                </c:pt>
                <c:pt idx="82">
                  <c:v>2022-08-22</c:v>
                </c:pt>
                <c:pt idx="83">
                  <c:v>2022-08-23</c:v>
                </c:pt>
                <c:pt idx="84">
                  <c:v>2022-08-24</c:v>
                </c:pt>
                <c:pt idx="85">
                  <c:v>2022-08-25</c:v>
                </c:pt>
                <c:pt idx="86">
                  <c:v>2022-08-26</c:v>
                </c:pt>
                <c:pt idx="87">
                  <c:v>2022-08-29</c:v>
                </c:pt>
                <c:pt idx="88">
                  <c:v>2022-08-30</c:v>
                </c:pt>
                <c:pt idx="89">
                  <c:v>2022-08-31</c:v>
                </c:pt>
                <c:pt idx="90">
                  <c:v>2022-09-01</c:v>
                </c:pt>
                <c:pt idx="91">
                  <c:v>2022-09-02</c:v>
                </c:pt>
                <c:pt idx="92">
                  <c:v>2022-09-05</c:v>
                </c:pt>
                <c:pt idx="93">
                  <c:v>2022-09-06</c:v>
                </c:pt>
                <c:pt idx="94">
                  <c:v>2022-09-07</c:v>
                </c:pt>
                <c:pt idx="95">
                  <c:v>2022-09-08</c:v>
                </c:pt>
                <c:pt idx="96">
                  <c:v>2022-09-09</c:v>
                </c:pt>
                <c:pt idx="97">
                  <c:v>2022-09-13</c:v>
                </c:pt>
                <c:pt idx="98">
                  <c:v>2022-09-14</c:v>
                </c:pt>
                <c:pt idx="99">
                  <c:v>2022-09-15</c:v>
                </c:pt>
                <c:pt idx="100">
                  <c:v>2022-09-16</c:v>
                </c:pt>
                <c:pt idx="101">
                  <c:v>2022-09-19</c:v>
                </c:pt>
                <c:pt idx="102">
                  <c:v>2022-09-20</c:v>
                </c:pt>
                <c:pt idx="103">
                  <c:v>2022-09-21</c:v>
                </c:pt>
                <c:pt idx="104">
                  <c:v>2022-09-22</c:v>
                </c:pt>
                <c:pt idx="105">
                  <c:v>2022-09-23</c:v>
                </c:pt>
                <c:pt idx="106">
                  <c:v>2022-09-26</c:v>
                </c:pt>
                <c:pt idx="107">
                  <c:v>2022-09-27</c:v>
                </c:pt>
                <c:pt idx="108">
                  <c:v>2022-09-28</c:v>
                </c:pt>
                <c:pt idx="109">
                  <c:v>2022-09-29</c:v>
                </c:pt>
                <c:pt idx="110">
                  <c:v>2022-09-30</c:v>
                </c:pt>
                <c:pt idx="111">
                  <c:v>2022-10-03</c:v>
                </c:pt>
                <c:pt idx="112">
                  <c:v>2022-10-05</c:v>
                </c:pt>
                <c:pt idx="113">
                  <c:v>2022-10-06</c:v>
                </c:pt>
                <c:pt idx="114">
                  <c:v>2022-10-07</c:v>
                </c:pt>
                <c:pt idx="115">
                  <c:v>2022-10-10</c:v>
                </c:pt>
                <c:pt idx="116">
                  <c:v>2022-10-11</c:v>
                </c:pt>
                <c:pt idx="117">
                  <c:v>2022-10-12</c:v>
                </c:pt>
                <c:pt idx="118">
                  <c:v>2022-10-13</c:v>
                </c:pt>
                <c:pt idx="119">
                  <c:v>2022-10-14</c:v>
                </c:pt>
                <c:pt idx="120">
                  <c:v>2022-10-17</c:v>
                </c:pt>
                <c:pt idx="121">
                  <c:v>2022-10-18</c:v>
                </c:pt>
                <c:pt idx="122">
                  <c:v>2022-10-19</c:v>
                </c:pt>
                <c:pt idx="123">
                  <c:v>2022-10-20</c:v>
                </c:pt>
                <c:pt idx="124">
                  <c:v>2022-10-21</c:v>
                </c:pt>
                <c:pt idx="125">
                  <c:v>2022-10-24</c:v>
                </c:pt>
                <c:pt idx="126">
                  <c:v>2022-10-25</c:v>
                </c:pt>
                <c:pt idx="127">
                  <c:v>2022-10-26</c:v>
                </c:pt>
                <c:pt idx="128">
                  <c:v>2022-10-27</c:v>
                </c:pt>
                <c:pt idx="129">
                  <c:v>2022-10-28</c:v>
                </c:pt>
                <c:pt idx="130">
                  <c:v>2022-10-31</c:v>
                </c:pt>
                <c:pt idx="131">
                  <c:v>2022-11-01</c:v>
                </c:pt>
                <c:pt idx="132">
                  <c:v>2022-11-02</c:v>
                </c:pt>
                <c:pt idx="133">
                  <c:v>2022-11-03</c:v>
                </c:pt>
                <c:pt idx="134">
                  <c:v>2022-11-04</c:v>
                </c:pt>
                <c:pt idx="135">
                  <c:v>2022-11-07</c:v>
                </c:pt>
                <c:pt idx="136">
                  <c:v>2022-11-08</c:v>
                </c:pt>
                <c:pt idx="137">
                  <c:v>2022-11-09</c:v>
                </c:pt>
                <c:pt idx="138">
                  <c:v>2022-11-10</c:v>
                </c:pt>
                <c:pt idx="139">
                  <c:v>2022-11-11</c:v>
                </c:pt>
                <c:pt idx="140">
                  <c:v>2022-11-14</c:v>
                </c:pt>
                <c:pt idx="141">
                  <c:v>2022-11-15</c:v>
                </c:pt>
                <c:pt idx="142">
                  <c:v>2022-11-16</c:v>
                </c:pt>
                <c:pt idx="143">
                  <c:v>2022-11-17</c:v>
                </c:pt>
                <c:pt idx="144">
                  <c:v>2022-11-18</c:v>
                </c:pt>
                <c:pt idx="145">
                  <c:v>2022-11-21</c:v>
                </c:pt>
                <c:pt idx="146">
                  <c:v>2022-11-22</c:v>
                </c:pt>
                <c:pt idx="147">
                  <c:v>2022-11-23</c:v>
                </c:pt>
                <c:pt idx="148">
                  <c:v>2022-11-24</c:v>
                </c:pt>
                <c:pt idx="149">
                  <c:v>2022-11-25</c:v>
                </c:pt>
                <c:pt idx="150">
                  <c:v>2022-11-28</c:v>
                </c:pt>
                <c:pt idx="151">
                  <c:v>2022-11-29</c:v>
                </c:pt>
                <c:pt idx="152">
                  <c:v>2022-11-30</c:v>
                </c:pt>
                <c:pt idx="153">
                  <c:v>2022-12-01</c:v>
                </c:pt>
                <c:pt idx="154">
                  <c:v>2022-12-02</c:v>
                </c:pt>
                <c:pt idx="155">
                  <c:v>2022-12-05</c:v>
                </c:pt>
                <c:pt idx="156">
                  <c:v>2022-12-06</c:v>
                </c:pt>
                <c:pt idx="157">
                  <c:v>2022-12-07</c:v>
                </c:pt>
                <c:pt idx="158">
                  <c:v>2022-12-08</c:v>
                </c:pt>
                <c:pt idx="159">
                  <c:v>2022-12-09</c:v>
                </c:pt>
                <c:pt idx="160">
                  <c:v>2022-12-12</c:v>
                </c:pt>
                <c:pt idx="161">
                  <c:v>2022-12-13</c:v>
                </c:pt>
                <c:pt idx="162">
                  <c:v>2022-12-14</c:v>
                </c:pt>
                <c:pt idx="163">
                  <c:v>2022-12-15</c:v>
                </c:pt>
                <c:pt idx="164">
                  <c:v>2022-12-16</c:v>
                </c:pt>
                <c:pt idx="165">
                  <c:v>2022-12-19</c:v>
                </c:pt>
                <c:pt idx="166">
                  <c:v>2022-12-20</c:v>
                </c:pt>
                <c:pt idx="167">
                  <c:v>2022-12-21</c:v>
                </c:pt>
                <c:pt idx="168">
                  <c:v>2022-12-22</c:v>
                </c:pt>
                <c:pt idx="169">
                  <c:v>2022-12-23</c:v>
                </c:pt>
                <c:pt idx="170">
                  <c:v>2022-12-28</c:v>
                </c:pt>
                <c:pt idx="171">
                  <c:v>2022-12-29</c:v>
                </c:pt>
                <c:pt idx="172">
                  <c:v>2022-12-30</c:v>
                </c:pt>
                <c:pt idx="173">
                  <c:v>2023-01-03</c:v>
                </c:pt>
                <c:pt idx="174">
                  <c:v>2023-01-04</c:v>
                </c:pt>
                <c:pt idx="175">
                  <c:v>2023-01-05</c:v>
                </c:pt>
                <c:pt idx="176">
                  <c:v>2023-01-06</c:v>
                </c:pt>
                <c:pt idx="177">
                  <c:v>2023-01-09</c:v>
                </c:pt>
                <c:pt idx="178">
                  <c:v>2023-01-10</c:v>
                </c:pt>
                <c:pt idx="179">
                  <c:v>2023-01-11</c:v>
                </c:pt>
                <c:pt idx="180">
                  <c:v>2023-01-12</c:v>
                </c:pt>
                <c:pt idx="181">
                  <c:v>2023-01-13</c:v>
                </c:pt>
                <c:pt idx="182">
                  <c:v>2023-01-16</c:v>
                </c:pt>
                <c:pt idx="183">
                  <c:v>2023-01-17</c:v>
                </c:pt>
                <c:pt idx="184">
                  <c:v>2023-01-18</c:v>
                </c:pt>
                <c:pt idx="185">
                  <c:v>2023-01-19</c:v>
                </c:pt>
                <c:pt idx="186">
                  <c:v>2023-01-20</c:v>
                </c:pt>
                <c:pt idx="187">
                  <c:v>2023-01-26</c:v>
                </c:pt>
                <c:pt idx="188">
                  <c:v>2023-01-27</c:v>
                </c:pt>
                <c:pt idx="189">
                  <c:v>2023-01-30</c:v>
                </c:pt>
                <c:pt idx="190">
                  <c:v>2023-01-31</c:v>
                </c:pt>
                <c:pt idx="191">
                  <c:v>2023-02-01</c:v>
                </c:pt>
                <c:pt idx="192">
                  <c:v>2023-02-02</c:v>
                </c:pt>
                <c:pt idx="193">
                  <c:v>2023-02-03</c:v>
                </c:pt>
                <c:pt idx="194">
                  <c:v>2023-02-06</c:v>
                </c:pt>
                <c:pt idx="195">
                  <c:v>2023-02-07</c:v>
                </c:pt>
                <c:pt idx="196">
                  <c:v>2023-02-08</c:v>
                </c:pt>
                <c:pt idx="197">
                  <c:v>2023-02-09</c:v>
                </c:pt>
                <c:pt idx="198">
                  <c:v>2023-02-10</c:v>
                </c:pt>
                <c:pt idx="199">
                  <c:v>2023-02-13</c:v>
                </c:pt>
                <c:pt idx="200">
                  <c:v>2023-02-14</c:v>
                </c:pt>
                <c:pt idx="201">
                  <c:v>2023-02-15</c:v>
                </c:pt>
                <c:pt idx="202">
                  <c:v>2023-02-16</c:v>
                </c:pt>
                <c:pt idx="203">
                  <c:v>2023-02-17</c:v>
                </c:pt>
                <c:pt idx="204">
                  <c:v>2023-02-20</c:v>
                </c:pt>
                <c:pt idx="205">
                  <c:v>2023-02-21</c:v>
                </c:pt>
                <c:pt idx="206">
                  <c:v>2023-02-22</c:v>
                </c:pt>
                <c:pt idx="207">
                  <c:v>2023-02-23</c:v>
                </c:pt>
                <c:pt idx="208">
                  <c:v>2023-02-24</c:v>
                </c:pt>
                <c:pt idx="209">
                  <c:v>2023-02-27</c:v>
                </c:pt>
                <c:pt idx="210">
                  <c:v>2023-02-28</c:v>
                </c:pt>
                <c:pt idx="211">
                  <c:v>2023-03-01</c:v>
                </c:pt>
                <c:pt idx="212">
                  <c:v>2023-03-02</c:v>
                </c:pt>
                <c:pt idx="213">
                  <c:v>2023-03-03</c:v>
                </c:pt>
                <c:pt idx="214">
                  <c:v>2023-03-06</c:v>
                </c:pt>
                <c:pt idx="215">
                  <c:v>2023-03-07</c:v>
                </c:pt>
                <c:pt idx="216">
                  <c:v>2023-03-08</c:v>
                </c:pt>
                <c:pt idx="217">
                  <c:v>2023-03-09</c:v>
                </c:pt>
                <c:pt idx="218">
                  <c:v>2023-03-10</c:v>
                </c:pt>
                <c:pt idx="219">
                  <c:v>2023-03-13</c:v>
                </c:pt>
                <c:pt idx="220">
                  <c:v>2023-03-14</c:v>
                </c:pt>
                <c:pt idx="221">
                  <c:v>2023-03-15</c:v>
                </c:pt>
                <c:pt idx="222">
                  <c:v>2023-03-16</c:v>
                </c:pt>
                <c:pt idx="223">
                  <c:v>2023-03-17</c:v>
                </c:pt>
                <c:pt idx="224">
                  <c:v>2023-03-20</c:v>
                </c:pt>
                <c:pt idx="225">
                  <c:v>2023-03-21</c:v>
                </c:pt>
                <c:pt idx="226">
                  <c:v>2023-03-22</c:v>
                </c:pt>
                <c:pt idx="227">
                  <c:v>2023-03-23</c:v>
                </c:pt>
                <c:pt idx="228">
                  <c:v>2023-03-24</c:v>
                </c:pt>
                <c:pt idx="229">
                  <c:v>2023-03-27</c:v>
                </c:pt>
                <c:pt idx="230">
                  <c:v>2023-03-28</c:v>
                </c:pt>
                <c:pt idx="231">
                  <c:v>2023-03-29</c:v>
                </c:pt>
                <c:pt idx="232">
                  <c:v>2023-03-30</c:v>
                </c:pt>
                <c:pt idx="233">
                  <c:v>2023-03-31</c:v>
                </c:pt>
                <c:pt idx="234">
                  <c:v>2023-04-03</c:v>
                </c:pt>
                <c:pt idx="235">
                  <c:v>2023-04-04</c:v>
                </c:pt>
                <c:pt idx="236">
                  <c:v>2023-04-06</c:v>
                </c:pt>
                <c:pt idx="237">
                  <c:v>2023-04-11</c:v>
                </c:pt>
                <c:pt idx="238">
                  <c:v>2023-04-12</c:v>
                </c:pt>
                <c:pt idx="239">
                  <c:v>2023-04-13</c:v>
                </c:pt>
                <c:pt idx="240">
                  <c:v>2023-04-14</c:v>
                </c:pt>
                <c:pt idx="241">
                  <c:v>2023-04-17</c:v>
                </c:pt>
                <c:pt idx="242">
                  <c:v>2023-04-18</c:v>
                </c:pt>
                <c:pt idx="243">
                  <c:v>2023-04-19</c:v>
                </c:pt>
                <c:pt idx="244">
                  <c:v>2023-04-20</c:v>
                </c:pt>
                <c:pt idx="245">
                  <c:v>2023-04-21</c:v>
                </c:pt>
                <c:pt idx="246">
                  <c:v>2023-04-24</c:v>
                </c:pt>
                <c:pt idx="247">
                  <c:v>2023-04-25</c:v>
                </c:pt>
                <c:pt idx="248">
                  <c:v>2023-04-26</c:v>
                </c:pt>
                <c:pt idx="249">
                  <c:v>2023-04-27</c:v>
                </c:pt>
                <c:pt idx="250">
                  <c:v>2023-04-28</c:v>
                </c:pt>
                <c:pt idx="251">
                  <c:v>2023-05-02</c:v>
                </c:pt>
                <c:pt idx="252">
                  <c:v>2023-05-03</c:v>
                </c:pt>
                <c:pt idx="253">
                  <c:v>2023-05-04</c:v>
                </c:pt>
                <c:pt idx="254">
                  <c:v>2023-05-05</c:v>
                </c:pt>
                <c:pt idx="255">
                  <c:v>2023-05-08</c:v>
                </c:pt>
                <c:pt idx="256">
                  <c:v>2023-05-09</c:v>
                </c:pt>
                <c:pt idx="257">
                  <c:v>2023-05-10</c:v>
                </c:pt>
                <c:pt idx="258">
                  <c:v>2023-05-11</c:v>
                </c:pt>
                <c:pt idx="259">
                  <c:v>2023-05-12</c:v>
                </c:pt>
                <c:pt idx="260">
                  <c:v>2023-05-15</c:v>
                </c:pt>
                <c:pt idx="261">
                  <c:v>2023-05-16</c:v>
                </c:pt>
                <c:pt idx="262">
                  <c:v>2023-05-17</c:v>
                </c:pt>
                <c:pt idx="263">
                  <c:v>2023-05-18</c:v>
                </c:pt>
                <c:pt idx="264">
                  <c:v>2023-05-19</c:v>
                </c:pt>
                <c:pt idx="265">
                  <c:v>2023-05-22</c:v>
                </c:pt>
                <c:pt idx="266">
                  <c:v>2023-05-23</c:v>
                </c:pt>
                <c:pt idx="267">
                  <c:v>2023-05-24</c:v>
                </c:pt>
                <c:pt idx="268">
                  <c:v>2023-05-25</c:v>
                </c:pt>
                <c:pt idx="269">
                  <c:v>2023-05-29</c:v>
                </c:pt>
                <c:pt idx="270">
                  <c:v>2023-05-30</c:v>
                </c:pt>
                <c:pt idx="271">
                  <c:v>2023-05-31</c:v>
                </c:pt>
                <c:pt idx="272">
                  <c:v>2023-06-01</c:v>
                </c:pt>
                <c:pt idx="273">
                  <c:v>2023-06-02</c:v>
                </c:pt>
                <c:pt idx="274">
                  <c:v>2023-06-05</c:v>
                </c:pt>
                <c:pt idx="275">
                  <c:v>2023-06-06</c:v>
                </c:pt>
                <c:pt idx="276">
                  <c:v>2023-06-07</c:v>
                </c:pt>
                <c:pt idx="277">
                  <c:v>2023-06-08</c:v>
                </c:pt>
                <c:pt idx="278">
                  <c:v>2023-06-09</c:v>
                </c:pt>
                <c:pt idx="279">
                  <c:v>2023-06-12</c:v>
                </c:pt>
                <c:pt idx="280">
                  <c:v>2023-06-13</c:v>
                </c:pt>
                <c:pt idx="281">
                  <c:v>2023-06-14</c:v>
                </c:pt>
                <c:pt idx="282">
                  <c:v>2023-06-15</c:v>
                </c:pt>
                <c:pt idx="283">
                  <c:v>2023-06-16</c:v>
                </c:pt>
                <c:pt idx="284">
                  <c:v>2023-06-19</c:v>
                </c:pt>
                <c:pt idx="285">
                  <c:v>2023-06-20</c:v>
                </c:pt>
                <c:pt idx="286">
                  <c:v>2023-06-21</c:v>
                </c:pt>
                <c:pt idx="287">
                  <c:v>2023-06-23</c:v>
                </c:pt>
                <c:pt idx="288">
                  <c:v>2023-06-26</c:v>
                </c:pt>
                <c:pt idx="289">
                  <c:v>2023-06-27</c:v>
                </c:pt>
                <c:pt idx="290">
                  <c:v>2023-06-28</c:v>
                </c:pt>
                <c:pt idx="291">
                  <c:v>2023-06-29</c:v>
                </c:pt>
                <c:pt idx="292">
                  <c:v>2023-06-30</c:v>
                </c:pt>
                <c:pt idx="293">
                  <c:v>2023-07-03</c:v>
                </c:pt>
                <c:pt idx="294">
                  <c:v>2023-07-04</c:v>
                </c:pt>
                <c:pt idx="295">
                  <c:v>2023-07-05</c:v>
                </c:pt>
                <c:pt idx="296">
                  <c:v>2023-07-06</c:v>
                </c:pt>
                <c:pt idx="297">
                  <c:v>2023-07-07</c:v>
                </c:pt>
                <c:pt idx="298">
                  <c:v>2023-07-10</c:v>
                </c:pt>
                <c:pt idx="299">
                  <c:v>2023-07-11</c:v>
                </c:pt>
                <c:pt idx="300">
                  <c:v>2023-07-12</c:v>
                </c:pt>
                <c:pt idx="301">
                  <c:v>2023-07-13</c:v>
                </c:pt>
                <c:pt idx="302">
                  <c:v>2023-07-14</c:v>
                </c:pt>
                <c:pt idx="303">
                  <c:v>2023-07-18</c:v>
                </c:pt>
                <c:pt idx="304">
                  <c:v>2023-07-19</c:v>
                </c:pt>
                <c:pt idx="305">
                  <c:v>2023-07-20</c:v>
                </c:pt>
                <c:pt idx="306">
                  <c:v>2023-07-21</c:v>
                </c:pt>
                <c:pt idx="307">
                  <c:v>2023-07-24</c:v>
                </c:pt>
                <c:pt idx="308">
                  <c:v>2023-07-25</c:v>
                </c:pt>
                <c:pt idx="309">
                  <c:v>2023-07-26</c:v>
                </c:pt>
                <c:pt idx="310">
                  <c:v>2023-07-27</c:v>
                </c:pt>
                <c:pt idx="311">
                  <c:v>2023-07-28</c:v>
                </c:pt>
                <c:pt idx="312">
                  <c:v>2023-07-31</c:v>
                </c:pt>
                <c:pt idx="313">
                  <c:v>2023-08-01</c:v>
                </c:pt>
                <c:pt idx="314">
                  <c:v>2023-08-02</c:v>
                </c:pt>
                <c:pt idx="315">
                  <c:v>2023-08-03</c:v>
                </c:pt>
                <c:pt idx="316">
                  <c:v>2023-08-04</c:v>
                </c:pt>
                <c:pt idx="317">
                  <c:v>2023-08-07</c:v>
                </c:pt>
                <c:pt idx="318">
                  <c:v>2023-08-08</c:v>
                </c:pt>
                <c:pt idx="319">
                  <c:v>2023-08-09</c:v>
                </c:pt>
                <c:pt idx="320">
                  <c:v>2023-08-10</c:v>
                </c:pt>
                <c:pt idx="321">
                  <c:v>2023-08-11</c:v>
                </c:pt>
                <c:pt idx="322">
                  <c:v>2023-08-14</c:v>
                </c:pt>
                <c:pt idx="323">
                  <c:v>2023-08-15</c:v>
                </c:pt>
                <c:pt idx="324">
                  <c:v>2023-08-16</c:v>
                </c:pt>
                <c:pt idx="325">
                  <c:v>2023-08-17</c:v>
                </c:pt>
                <c:pt idx="326">
                  <c:v>2023-08-18</c:v>
                </c:pt>
                <c:pt idx="327">
                  <c:v>2023-08-21</c:v>
                </c:pt>
                <c:pt idx="328">
                  <c:v>2023-08-22</c:v>
                </c:pt>
                <c:pt idx="329">
                  <c:v>2023-08-23</c:v>
                </c:pt>
                <c:pt idx="330">
                  <c:v>2023-08-24</c:v>
                </c:pt>
                <c:pt idx="331">
                  <c:v>2023-08-25</c:v>
                </c:pt>
                <c:pt idx="332">
                  <c:v>2023-08-28</c:v>
                </c:pt>
                <c:pt idx="333">
                  <c:v>2023-08-29</c:v>
                </c:pt>
                <c:pt idx="334">
                  <c:v>2023-08-30</c:v>
                </c:pt>
                <c:pt idx="335">
                  <c:v>2023-08-31</c:v>
                </c:pt>
                <c:pt idx="336">
                  <c:v>2023-09-04</c:v>
                </c:pt>
                <c:pt idx="337">
                  <c:v>2023-09-05</c:v>
                </c:pt>
                <c:pt idx="338">
                  <c:v>2023-09-06</c:v>
                </c:pt>
                <c:pt idx="339">
                  <c:v>2023-09-07</c:v>
                </c:pt>
                <c:pt idx="340">
                  <c:v>2023-09-11</c:v>
                </c:pt>
                <c:pt idx="341">
                  <c:v>2023-09-12</c:v>
                </c:pt>
                <c:pt idx="342">
                  <c:v>2023-09-13</c:v>
                </c:pt>
                <c:pt idx="343">
                  <c:v>2023-09-14</c:v>
                </c:pt>
                <c:pt idx="344">
                  <c:v>2023-09-15</c:v>
                </c:pt>
                <c:pt idx="345">
                  <c:v>2023-09-18</c:v>
                </c:pt>
                <c:pt idx="346">
                  <c:v>2023-09-19</c:v>
                </c:pt>
                <c:pt idx="347">
                  <c:v>2023-09-20</c:v>
                </c:pt>
                <c:pt idx="348">
                  <c:v>2023-09-21</c:v>
                </c:pt>
                <c:pt idx="349">
                  <c:v>2023-09-22</c:v>
                </c:pt>
                <c:pt idx="350">
                  <c:v>2023-09-25</c:v>
                </c:pt>
                <c:pt idx="351">
                  <c:v>2023-09-26</c:v>
                </c:pt>
                <c:pt idx="352">
                  <c:v>2023-09-27</c:v>
                </c:pt>
                <c:pt idx="353">
                  <c:v>2023-09-28</c:v>
                </c:pt>
                <c:pt idx="354">
                  <c:v>2023-09-29</c:v>
                </c:pt>
                <c:pt idx="355">
                  <c:v>2023-10-03</c:v>
                </c:pt>
                <c:pt idx="356">
                  <c:v>2023-10-04</c:v>
                </c:pt>
                <c:pt idx="357">
                  <c:v>2023-10-05</c:v>
                </c:pt>
                <c:pt idx="358">
                  <c:v>2023-10-06</c:v>
                </c:pt>
                <c:pt idx="359">
                  <c:v>2023-10-09</c:v>
                </c:pt>
                <c:pt idx="360">
                  <c:v>2023-10-10</c:v>
                </c:pt>
                <c:pt idx="361">
                  <c:v>2023-10-11</c:v>
                </c:pt>
                <c:pt idx="362">
                  <c:v>2023-10-12</c:v>
                </c:pt>
                <c:pt idx="363">
                  <c:v>2023-10-13</c:v>
                </c:pt>
                <c:pt idx="364">
                  <c:v>2023-10-16</c:v>
                </c:pt>
                <c:pt idx="365">
                  <c:v>2023-10-17</c:v>
                </c:pt>
                <c:pt idx="366">
                  <c:v>2023-10-18</c:v>
                </c:pt>
                <c:pt idx="367">
                  <c:v>2023-10-19</c:v>
                </c:pt>
                <c:pt idx="368">
                  <c:v>2023-10-20</c:v>
                </c:pt>
                <c:pt idx="369">
                  <c:v>2023-10-24</c:v>
                </c:pt>
                <c:pt idx="370">
                  <c:v>2023-10-25</c:v>
                </c:pt>
                <c:pt idx="371">
                  <c:v>2023-10-26</c:v>
                </c:pt>
                <c:pt idx="372">
                  <c:v>2023-10-27</c:v>
                </c:pt>
                <c:pt idx="373">
                  <c:v>2023-10-30</c:v>
                </c:pt>
                <c:pt idx="374">
                  <c:v>2023-10-31</c:v>
                </c:pt>
                <c:pt idx="375">
                  <c:v>2023-11-01</c:v>
                </c:pt>
                <c:pt idx="376">
                  <c:v>2023-11-02</c:v>
                </c:pt>
                <c:pt idx="377">
                  <c:v>2023-11-03</c:v>
                </c:pt>
                <c:pt idx="378">
                  <c:v>2023-11-06</c:v>
                </c:pt>
                <c:pt idx="379">
                  <c:v>2023-11-07</c:v>
                </c:pt>
                <c:pt idx="380">
                  <c:v>2023-11-08</c:v>
                </c:pt>
                <c:pt idx="381">
                  <c:v>2023-11-09</c:v>
                </c:pt>
                <c:pt idx="382">
                  <c:v>2023-11-10</c:v>
                </c:pt>
                <c:pt idx="383">
                  <c:v>2023-11-13</c:v>
                </c:pt>
                <c:pt idx="384">
                  <c:v>2023-11-14</c:v>
                </c:pt>
                <c:pt idx="385">
                  <c:v>2023-11-15</c:v>
                </c:pt>
                <c:pt idx="386">
                  <c:v>2023-11-16</c:v>
                </c:pt>
                <c:pt idx="387">
                  <c:v>2023-11-17</c:v>
                </c:pt>
                <c:pt idx="388">
                  <c:v>2023-11-20</c:v>
                </c:pt>
                <c:pt idx="389">
                  <c:v>2023-11-21</c:v>
                </c:pt>
                <c:pt idx="390">
                  <c:v>2023-11-22</c:v>
                </c:pt>
                <c:pt idx="391">
                  <c:v>2023-11-23</c:v>
                </c:pt>
                <c:pt idx="392">
                  <c:v>2023-11-24</c:v>
                </c:pt>
                <c:pt idx="393">
                  <c:v>2023-11-27</c:v>
                </c:pt>
                <c:pt idx="394">
                  <c:v>2023-11-28</c:v>
                </c:pt>
                <c:pt idx="395">
                  <c:v>2023-11-29</c:v>
                </c:pt>
                <c:pt idx="396">
                  <c:v>2023-11-30</c:v>
                </c:pt>
                <c:pt idx="397">
                  <c:v>2023-12-01</c:v>
                </c:pt>
                <c:pt idx="398">
                  <c:v>2023-12-04</c:v>
                </c:pt>
                <c:pt idx="399">
                  <c:v>2023-12-05</c:v>
                </c:pt>
                <c:pt idx="400">
                  <c:v>2023-12-06</c:v>
                </c:pt>
                <c:pt idx="401">
                  <c:v>2023-12-07</c:v>
                </c:pt>
                <c:pt idx="402">
                  <c:v>2023-12-08</c:v>
                </c:pt>
                <c:pt idx="403">
                  <c:v>2023-12-11</c:v>
                </c:pt>
                <c:pt idx="404">
                  <c:v>2023-12-12</c:v>
                </c:pt>
                <c:pt idx="405">
                  <c:v>2023-12-13</c:v>
                </c:pt>
                <c:pt idx="406">
                  <c:v>2023-12-14</c:v>
                </c:pt>
                <c:pt idx="407">
                  <c:v>2023-12-15</c:v>
                </c:pt>
                <c:pt idx="408">
                  <c:v>2023-12-18</c:v>
                </c:pt>
                <c:pt idx="409">
                  <c:v>2023-12-19</c:v>
                </c:pt>
                <c:pt idx="410">
                  <c:v>2023-12-20</c:v>
                </c:pt>
                <c:pt idx="411">
                  <c:v>2023-12-21</c:v>
                </c:pt>
                <c:pt idx="412">
                  <c:v>2023-12-22</c:v>
                </c:pt>
                <c:pt idx="413">
                  <c:v>2023-12-27</c:v>
                </c:pt>
                <c:pt idx="414">
                  <c:v>2023-12-28</c:v>
                </c:pt>
                <c:pt idx="415">
                  <c:v>2023-12-29</c:v>
                </c:pt>
                <c:pt idx="416">
                  <c:v>2024-01-02</c:v>
                </c:pt>
                <c:pt idx="417">
                  <c:v>2024-01-03</c:v>
                </c:pt>
                <c:pt idx="418">
                  <c:v>2024-01-04</c:v>
                </c:pt>
                <c:pt idx="419">
                  <c:v>2024-01-05</c:v>
                </c:pt>
                <c:pt idx="420">
                  <c:v>2024-01-08</c:v>
                </c:pt>
                <c:pt idx="421">
                  <c:v>2024-01-09</c:v>
                </c:pt>
                <c:pt idx="422">
                  <c:v>2024-01-10</c:v>
                </c:pt>
                <c:pt idx="423">
                  <c:v>2024-01-11</c:v>
                </c:pt>
                <c:pt idx="424">
                  <c:v>2024-01-12</c:v>
                </c:pt>
                <c:pt idx="425">
                  <c:v>2024-01-15</c:v>
                </c:pt>
                <c:pt idx="426">
                  <c:v>2024-01-16</c:v>
                </c:pt>
                <c:pt idx="427">
                  <c:v>2024-01-17</c:v>
                </c:pt>
                <c:pt idx="428">
                  <c:v>2024-01-18</c:v>
                </c:pt>
                <c:pt idx="429">
                  <c:v>2024-01-19</c:v>
                </c:pt>
                <c:pt idx="430">
                  <c:v>2024-01-22</c:v>
                </c:pt>
                <c:pt idx="431">
                  <c:v>2024-01-23</c:v>
                </c:pt>
                <c:pt idx="432">
                  <c:v>2024-01-24</c:v>
                </c:pt>
                <c:pt idx="433">
                  <c:v>2024-01-25</c:v>
                </c:pt>
                <c:pt idx="434">
                  <c:v>2024-01-26</c:v>
                </c:pt>
                <c:pt idx="435">
                  <c:v>2024-01-29</c:v>
                </c:pt>
                <c:pt idx="436">
                  <c:v>2024-01-30</c:v>
                </c:pt>
                <c:pt idx="437">
                  <c:v>2024-01-31</c:v>
                </c:pt>
                <c:pt idx="438">
                  <c:v>2024-02-01</c:v>
                </c:pt>
                <c:pt idx="439">
                  <c:v>2024-02-02</c:v>
                </c:pt>
                <c:pt idx="440">
                  <c:v>2024-02-05</c:v>
                </c:pt>
                <c:pt idx="441">
                  <c:v>2024-02-06</c:v>
                </c:pt>
                <c:pt idx="442">
                  <c:v>2024-02-07</c:v>
                </c:pt>
                <c:pt idx="443">
                  <c:v>2024-02-08</c:v>
                </c:pt>
                <c:pt idx="444">
                  <c:v>2024-02-09</c:v>
                </c:pt>
                <c:pt idx="445">
                  <c:v>2024-02-14</c:v>
                </c:pt>
                <c:pt idx="446">
                  <c:v>2024-02-15</c:v>
                </c:pt>
                <c:pt idx="447">
                  <c:v>2024-02-16</c:v>
                </c:pt>
                <c:pt idx="448">
                  <c:v>2024-02-19</c:v>
                </c:pt>
                <c:pt idx="449">
                  <c:v>2024-02-20</c:v>
                </c:pt>
                <c:pt idx="450">
                  <c:v>2024-02-21</c:v>
                </c:pt>
                <c:pt idx="451">
                  <c:v>2024-02-22</c:v>
                </c:pt>
                <c:pt idx="452">
                  <c:v>2024-02-23</c:v>
                </c:pt>
                <c:pt idx="453">
                  <c:v>2024-02-26</c:v>
                </c:pt>
                <c:pt idx="454">
                  <c:v>2024-02-27</c:v>
                </c:pt>
                <c:pt idx="455">
                  <c:v>2024-02-28</c:v>
                </c:pt>
                <c:pt idx="456">
                  <c:v>2024-02-29</c:v>
                </c:pt>
                <c:pt idx="457">
                  <c:v>2024-03-01</c:v>
                </c:pt>
                <c:pt idx="458">
                  <c:v>2024-03-04</c:v>
                </c:pt>
                <c:pt idx="459">
                  <c:v>2024-03-05</c:v>
                </c:pt>
                <c:pt idx="460">
                  <c:v>2024-03-06</c:v>
                </c:pt>
                <c:pt idx="461">
                  <c:v>2024-03-07</c:v>
                </c:pt>
                <c:pt idx="462">
                  <c:v>2024-03-08</c:v>
                </c:pt>
                <c:pt idx="463">
                  <c:v>2024-03-11</c:v>
                </c:pt>
                <c:pt idx="464">
                  <c:v>2024-03-12</c:v>
                </c:pt>
                <c:pt idx="465">
                  <c:v>2024-03-13</c:v>
                </c:pt>
                <c:pt idx="466">
                  <c:v>2024-03-14</c:v>
                </c:pt>
                <c:pt idx="467">
                  <c:v>2024-03-15</c:v>
                </c:pt>
                <c:pt idx="468">
                  <c:v>2024-03-18</c:v>
                </c:pt>
                <c:pt idx="469">
                  <c:v>2024-03-19</c:v>
                </c:pt>
                <c:pt idx="470">
                  <c:v>2024-03-20</c:v>
                </c:pt>
                <c:pt idx="471">
                  <c:v>2024-03-21</c:v>
                </c:pt>
                <c:pt idx="472">
                  <c:v>2024-03-22</c:v>
                </c:pt>
                <c:pt idx="473">
                  <c:v>2024-03-25</c:v>
                </c:pt>
                <c:pt idx="474">
                  <c:v>2024-03-26</c:v>
                </c:pt>
                <c:pt idx="475">
                  <c:v>2024-03-27</c:v>
                </c:pt>
                <c:pt idx="476">
                  <c:v>2024-03-28</c:v>
                </c:pt>
                <c:pt idx="477">
                  <c:v>2024-04-02</c:v>
                </c:pt>
                <c:pt idx="478">
                  <c:v>2024-04-03</c:v>
                </c:pt>
                <c:pt idx="479">
                  <c:v>2024-04-05</c:v>
                </c:pt>
                <c:pt idx="480">
                  <c:v>2024-04-08</c:v>
                </c:pt>
                <c:pt idx="481">
                  <c:v>2024-04-09</c:v>
                </c:pt>
                <c:pt idx="482">
                  <c:v>2024-04-10</c:v>
                </c:pt>
                <c:pt idx="483">
                  <c:v>2024-04-11</c:v>
                </c:pt>
                <c:pt idx="484">
                  <c:v>2024-04-12</c:v>
                </c:pt>
                <c:pt idx="485">
                  <c:v>2024-04-15</c:v>
                </c:pt>
                <c:pt idx="486">
                  <c:v>2024-04-16</c:v>
                </c:pt>
                <c:pt idx="487">
                  <c:v>2024-04-17</c:v>
                </c:pt>
                <c:pt idx="488">
                  <c:v>2024-04-18</c:v>
                </c:pt>
                <c:pt idx="489">
                  <c:v>2024-04-19</c:v>
                </c:pt>
                <c:pt idx="490">
                  <c:v>2024-04-22</c:v>
                </c:pt>
                <c:pt idx="491">
                  <c:v>2024-04-23</c:v>
                </c:pt>
                <c:pt idx="492">
                  <c:v>2024-04-24</c:v>
                </c:pt>
                <c:pt idx="493">
                  <c:v>2024-04-25</c:v>
                </c:pt>
                <c:pt idx="494">
                  <c:v>2024-04-26</c:v>
                </c:pt>
                <c:pt idx="495">
                  <c:v>2024-04-29</c:v>
                </c:pt>
                <c:pt idx="496">
                  <c:v>2024-04-30</c:v>
                </c:pt>
                <c:pt idx="497">
                  <c:v>2024-05-02</c:v>
                </c:pt>
                <c:pt idx="498">
                  <c:v>2024-05-03</c:v>
                </c:pt>
                <c:pt idx="499">
                  <c:v>2024-05-06</c:v>
                </c:pt>
                <c:pt idx="500">
                  <c:v>2024-05-07</c:v>
                </c:pt>
                <c:pt idx="501">
                  <c:v>2024-05-08</c:v>
                </c:pt>
                <c:pt idx="502">
                  <c:v>2024-05-09</c:v>
                </c:pt>
                <c:pt idx="503">
                  <c:v>2024-05-10</c:v>
                </c:pt>
                <c:pt idx="504">
                  <c:v>2024-05-13</c:v>
                </c:pt>
                <c:pt idx="505">
                  <c:v>2024-05-14</c:v>
                </c:pt>
                <c:pt idx="506">
                  <c:v>2024-05-16</c:v>
                </c:pt>
                <c:pt idx="507">
                  <c:v>2024-05-17</c:v>
                </c:pt>
                <c:pt idx="508">
                  <c:v>2024-05-20</c:v>
                </c:pt>
                <c:pt idx="509">
                  <c:v>2024-05-21</c:v>
                </c:pt>
                <c:pt idx="510">
                  <c:v>2024-05-22</c:v>
                </c:pt>
                <c:pt idx="511">
                  <c:v>2024-05-23</c:v>
                </c:pt>
                <c:pt idx="512">
                  <c:v>2024-05-24</c:v>
                </c:pt>
                <c:pt idx="513">
                  <c:v>2024-05-27</c:v>
                </c:pt>
                <c:pt idx="514">
                  <c:v>2024-05-28</c:v>
                </c:pt>
                <c:pt idx="515">
                  <c:v>2024-05-29</c:v>
                </c:pt>
                <c:pt idx="516">
                  <c:v>2024-05-30</c:v>
                </c:pt>
                <c:pt idx="517">
                  <c:v>2024-05-31</c:v>
                </c:pt>
                <c:pt idx="518">
                  <c:v>2024-06-03</c:v>
                </c:pt>
                <c:pt idx="519">
                  <c:v>2024-06-04</c:v>
                </c:pt>
                <c:pt idx="520">
                  <c:v>2024-06-05</c:v>
                </c:pt>
                <c:pt idx="521">
                  <c:v>2024-06-06</c:v>
                </c:pt>
                <c:pt idx="522">
                  <c:v>2024-06-07</c:v>
                </c:pt>
                <c:pt idx="523">
                  <c:v>2024-06-11</c:v>
                </c:pt>
                <c:pt idx="524">
                  <c:v>2024-06-12</c:v>
                </c:pt>
                <c:pt idx="525">
                  <c:v>2024-06-13</c:v>
                </c:pt>
                <c:pt idx="526">
                  <c:v>2024-06-14</c:v>
                </c:pt>
                <c:pt idx="527">
                  <c:v>2024-06-17</c:v>
                </c:pt>
                <c:pt idx="528">
                  <c:v>2024-06-18</c:v>
                </c:pt>
                <c:pt idx="529">
                  <c:v>2024-06-19</c:v>
                </c:pt>
                <c:pt idx="530">
                  <c:v>2024-06-20</c:v>
                </c:pt>
                <c:pt idx="531">
                  <c:v>2024-06-21</c:v>
                </c:pt>
                <c:pt idx="532">
                  <c:v>2024-06-24</c:v>
                </c:pt>
                <c:pt idx="533">
                  <c:v>2024-06-25</c:v>
                </c:pt>
                <c:pt idx="534">
                  <c:v>2024-06-26</c:v>
                </c:pt>
                <c:pt idx="535">
                  <c:v>2024-06-27</c:v>
                </c:pt>
                <c:pt idx="536">
                  <c:v>2024-06-28</c:v>
                </c:pt>
                <c:pt idx="537">
                  <c:v>2024-07-02</c:v>
                </c:pt>
                <c:pt idx="538">
                  <c:v>2024-07-03</c:v>
                </c:pt>
                <c:pt idx="539">
                  <c:v>2024-07-04</c:v>
                </c:pt>
                <c:pt idx="540">
                  <c:v>2024-07-05</c:v>
                </c:pt>
                <c:pt idx="541">
                  <c:v>2024-07-08</c:v>
                </c:pt>
                <c:pt idx="542">
                  <c:v>2024-07-09</c:v>
                </c:pt>
                <c:pt idx="543">
                  <c:v>2024-07-10</c:v>
                </c:pt>
                <c:pt idx="544">
                  <c:v>2024-07-11</c:v>
                </c:pt>
                <c:pt idx="545">
                  <c:v>2024-07-12</c:v>
                </c:pt>
                <c:pt idx="546">
                  <c:v>2024-07-15</c:v>
                </c:pt>
                <c:pt idx="547">
                  <c:v>2024-07-16</c:v>
                </c:pt>
                <c:pt idx="548">
                  <c:v>2024-07-17</c:v>
                </c:pt>
                <c:pt idx="549">
                  <c:v>2024-07-18</c:v>
                </c:pt>
                <c:pt idx="550">
                  <c:v>2024-07-19</c:v>
                </c:pt>
                <c:pt idx="551">
                  <c:v>2024-07-22</c:v>
                </c:pt>
                <c:pt idx="552">
                  <c:v>2024-07-23</c:v>
                </c:pt>
                <c:pt idx="553">
                  <c:v>2024-07-24</c:v>
                </c:pt>
                <c:pt idx="554">
                  <c:v>2024-07-25</c:v>
                </c:pt>
                <c:pt idx="555">
                  <c:v>2024-07-26</c:v>
                </c:pt>
                <c:pt idx="556">
                  <c:v>2024-07-29</c:v>
                </c:pt>
                <c:pt idx="557">
                  <c:v>2024-07-30</c:v>
                </c:pt>
                <c:pt idx="558">
                  <c:v>2024-07-31</c:v>
                </c:pt>
                <c:pt idx="559">
                  <c:v>2024-08-01</c:v>
                </c:pt>
                <c:pt idx="560">
                  <c:v>2024-08-02</c:v>
                </c:pt>
                <c:pt idx="561">
                  <c:v>2024-08-05</c:v>
                </c:pt>
                <c:pt idx="562">
                  <c:v>2024-08-06</c:v>
                </c:pt>
                <c:pt idx="563">
                  <c:v>2024-08-07</c:v>
                </c:pt>
                <c:pt idx="564">
                  <c:v>2024-08-08</c:v>
                </c:pt>
                <c:pt idx="565">
                  <c:v>2024-08-09</c:v>
                </c:pt>
                <c:pt idx="566">
                  <c:v>2024-08-12</c:v>
                </c:pt>
                <c:pt idx="567">
                  <c:v>2024-08-13</c:v>
                </c:pt>
                <c:pt idx="568">
                  <c:v>2024-08-14</c:v>
                </c:pt>
                <c:pt idx="569">
                  <c:v>2024-08-15</c:v>
                </c:pt>
                <c:pt idx="570">
                  <c:v>2024-08-16</c:v>
                </c:pt>
                <c:pt idx="571">
                  <c:v>2024-08-19</c:v>
                </c:pt>
                <c:pt idx="572">
                  <c:v>2024-08-20</c:v>
                </c:pt>
                <c:pt idx="573">
                  <c:v>2024-08-21</c:v>
                </c:pt>
                <c:pt idx="574">
                  <c:v>2024-08-22</c:v>
                </c:pt>
                <c:pt idx="575">
                  <c:v>2024-08-23</c:v>
                </c:pt>
                <c:pt idx="576">
                  <c:v>2024-08-26</c:v>
                </c:pt>
                <c:pt idx="577">
                  <c:v>2024-08-27</c:v>
                </c:pt>
                <c:pt idx="578">
                  <c:v>2024-08-28</c:v>
                </c:pt>
                <c:pt idx="579">
                  <c:v>2024-08-29</c:v>
                </c:pt>
                <c:pt idx="580">
                  <c:v>2024-08-30</c:v>
                </c:pt>
                <c:pt idx="581">
                  <c:v>2024-09-02</c:v>
                </c:pt>
                <c:pt idx="582">
                  <c:v>2024-09-03</c:v>
                </c:pt>
                <c:pt idx="583">
                  <c:v>2024-09-04</c:v>
                </c:pt>
                <c:pt idx="584">
                  <c:v>2024-09-05</c:v>
                </c:pt>
                <c:pt idx="585">
                  <c:v>2024-09-09</c:v>
                </c:pt>
                <c:pt idx="586">
                  <c:v>2024-09-10</c:v>
                </c:pt>
                <c:pt idx="587">
                  <c:v>2024-09-11</c:v>
                </c:pt>
                <c:pt idx="588">
                  <c:v>2024-09-12</c:v>
                </c:pt>
                <c:pt idx="589">
                  <c:v>2024-09-13</c:v>
                </c:pt>
                <c:pt idx="590">
                  <c:v>2024-09-16</c:v>
                </c:pt>
                <c:pt idx="591">
                  <c:v>2024-09-17</c:v>
                </c:pt>
                <c:pt idx="592">
                  <c:v>2024-09-19</c:v>
                </c:pt>
                <c:pt idx="593">
                  <c:v>2024-09-20</c:v>
                </c:pt>
                <c:pt idx="594">
                  <c:v>2024-09-23</c:v>
                </c:pt>
                <c:pt idx="595">
                  <c:v>2024-09-24</c:v>
                </c:pt>
                <c:pt idx="596">
                  <c:v>2024-09-25</c:v>
                </c:pt>
                <c:pt idx="597">
                  <c:v>2024-09-26</c:v>
                </c:pt>
                <c:pt idx="598">
                  <c:v>2024-09-27</c:v>
                </c:pt>
                <c:pt idx="599">
                  <c:v>2024-09-30</c:v>
                </c:pt>
                <c:pt idx="600">
                  <c:v>2024-10-02</c:v>
                </c:pt>
                <c:pt idx="601">
                  <c:v>2024-10-03</c:v>
                </c:pt>
                <c:pt idx="602">
                  <c:v>2024-10-04</c:v>
                </c:pt>
                <c:pt idx="603">
                  <c:v>2024-10-07</c:v>
                </c:pt>
                <c:pt idx="604">
                  <c:v>2024-10-08</c:v>
                </c:pt>
                <c:pt idx="605">
                  <c:v>2024-10-09</c:v>
                </c:pt>
                <c:pt idx="606">
                  <c:v>2024-10-10</c:v>
                </c:pt>
                <c:pt idx="607">
                  <c:v>2024-10-14</c:v>
                </c:pt>
                <c:pt idx="608">
                  <c:v>2024-10-15</c:v>
                </c:pt>
                <c:pt idx="609">
                  <c:v>2024-10-16</c:v>
                </c:pt>
                <c:pt idx="610">
                  <c:v>2024-10-17</c:v>
                </c:pt>
                <c:pt idx="611">
                  <c:v>2024-10-18</c:v>
                </c:pt>
                <c:pt idx="612">
                  <c:v>2024-10-21</c:v>
                </c:pt>
                <c:pt idx="613">
                  <c:v>2024-10-22</c:v>
                </c:pt>
                <c:pt idx="614">
                  <c:v>2024-10-23</c:v>
                </c:pt>
                <c:pt idx="615">
                  <c:v>2024-10-24</c:v>
                </c:pt>
                <c:pt idx="616">
                  <c:v>2024-10-25</c:v>
                </c:pt>
                <c:pt idx="617">
                  <c:v>2024-10-28</c:v>
                </c:pt>
                <c:pt idx="618">
                  <c:v>2024-10-29</c:v>
                </c:pt>
                <c:pt idx="619">
                  <c:v>2024-10-30</c:v>
                </c:pt>
                <c:pt idx="620">
                  <c:v>2024-10-31</c:v>
                </c:pt>
                <c:pt idx="621">
                  <c:v>2024-11-01</c:v>
                </c:pt>
                <c:pt idx="622">
                  <c:v>2024-11-04</c:v>
                </c:pt>
                <c:pt idx="623">
                  <c:v>2024-11-05</c:v>
                </c:pt>
                <c:pt idx="624">
                  <c:v>2024-11-06</c:v>
                </c:pt>
                <c:pt idx="625">
                  <c:v>2024-11-07</c:v>
                </c:pt>
                <c:pt idx="626">
                  <c:v>2024-11-08</c:v>
                </c:pt>
                <c:pt idx="627">
                  <c:v>2024-11-11</c:v>
                </c:pt>
                <c:pt idx="628">
                  <c:v>2024-11-12</c:v>
                </c:pt>
                <c:pt idx="629">
                  <c:v>2024-11-13</c:v>
                </c:pt>
                <c:pt idx="630">
                  <c:v>2024-11-14</c:v>
                </c:pt>
                <c:pt idx="631">
                  <c:v>2024-11-15</c:v>
                </c:pt>
                <c:pt idx="632">
                  <c:v>2024-11-18</c:v>
                </c:pt>
                <c:pt idx="633">
                  <c:v>2024-11-19</c:v>
                </c:pt>
                <c:pt idx="634">
                  <c:v>2024-11-20</c:v>
                </c:pt>
                <c:pt idx="635">
                  <c:v>2024-11-21</c:v>
                </c:pt>
                <c:pt idx="636">
                  <c:v>2024-11-22</c:v>
                </c:pt>
                <c:pt idx="637">
                  <c:v>2024-11-25</c:v>
                </c:pt>
                <c:pt idx="638">
                  <c:v>2024-11-26</c:v>
                </c:pt>
                <c:pt idx="639">
                  <c:v>2024-11-27</c:v>
                </c:pt>
                <c:pt idx="640">
                  <c:v>2024-11-28</c:v>
                </c:pt>
                <c:pt idx="641">
                  <c:v>2024-11-29</c:v>
                </c:pt>
                <c:pt idx="642">
                  <c:v>2024-12-02</c:v>
                </c:pt>
                <c:pt idx="643">
                  <c:v>2024-12-03</c:v>
                </c:pt>
                <c:pt idx="644">
                  <c:v>2024-12-04</c:v>
                </c:pt>
                <c:pt idx="645">
                  <c:v>2024-12-05</c:v>
                </c:pt>
                <c:pt idx="646">
                  <c:v>2024-12-06</c:v>
                </c:pt>
                <c:pt idx="647">
                  <c:v>2024-12-09</c:v>
                </c:pt>
                <c:pt idx="648">
                  <c:v>2024-12-10</c:v>
                </c:pt>
                <c:pt idx="649">
                  <c:v>2024-12-11</c:v>
                </c:pt>
                <c:pt idx="650">
                  <c:v>2024-12-12</c:v>
                </c:pt>
                <c:pt idx="651">
                  <c:v>2024-12-13</c:v>
                </c:pt>
                <c:pt idx="652">
                  <c:v>2024-12-16</c:v>
                </c:pt>
                <c:pt idx="653">
                  <c:v>2024-12-17</c:v>
                </c:pt>
                <c:pt idx="654">
                  <c:v>2024-12-18</c:v>
                </c:pt>
                <c:pt idx="655">
                  <c:v>2024-12-19</c:v>
                </c:pt>
                <c:pt idx="656">
                  <c:v>2024-12-20</c:v>
                </c:pt>
                <c:pt idx="657">
                  <c:v>2024-12-23</c:v>
                </c:pt>
                <c:pt idx="658">
                  <c:v>2024-12-24</c:v>
                </c:pt>
                <c:pt idx="659">
                  <c:v>2024-12-27</c:v>
                </c:pt>
                <c:pt idx="660">
                  <c:v>2024-12-30</c:v>
                </c:pt>
                <c:pt idx="661">
                  <c:v>2024-12-31</c:v>
                </c:pt>
                <c:pt idx="662">
                  <c:v>2025-01-02</c:v>
                </c:pt>
                <c:pt idx="663">
                  <c:v>2025-01-03</c:v>
                </c:pt>
                <c:pt idx="664">
                  <c:v>2025-01-06</c:v>
                </c:pt>
                <c:pt idx="665">
                  <c:v>2025-01-07</c:v>
                </c:pt>
              </c:strCache>
            </c:strRef>
          </c:cat>
          <c:val>
            <c:numRef>
              <c:f>Sheet1!$B$2:$B$674</c:f>
              <c:numCache>
                <c:formatCode>General</c:formatCode>
                <c:ptCount val="673"/>
                <c:pt idx="0">
                  <c:v>20.3</c:v>
                </c:pt>
                <c:pt idx="1">
                  <c:v>18.8</c:v>
                </c:pt>
                <c:pt idx="2">
                  <c:v>19.8</c:v>
                </c:pt>
                <c:pt idx="3">
                  <c:v>19.9</c:v>
                </c:pt>
                <c:pt idx="4">
                  <c:v>20.94</c:v>
                </c:pt>
                <c:pt idx="5">
                  <c:v>22.74</c:v>
                </c:pt>
                <c:pt idx="6">
                  <c:v>22.19</c:v>
                </c:pt>
                <c:pt idx="7">
                  <c:v>21.26</c:v>
                </c:pt>
                <c:pt idx="8">
                  <c:v>21.53</c:v>
                </c:pt>
                <c:pt idx="9">
                  <c:v>20</c:v>
                </c:pt>
                <c:pt idx="10">
                  <c:v>19.26</c:v>
                </c:pt>
                <c:pt idx="11">
                  <c:v>18.83</c:v>
                </c:pt>
                <c:pt idx="12">
                  <c:v>17.29</c:v>
                </c:pt>
                <c:pt idx="13">
                  <c:v>17.9</c:v>
                </c:pt>
                <c:pt idx="14">
                  <c:v>17.72</c:v>
                </c:pt>
                <c:pt idx="15">
                  <c:v>20.08</c:v>
                </c:pt>
                <c:pt idx="16">
                  <c:v>20.44</c:v>
                </c:pt>
                <c:pt idx="17">
                  <c:v>19.45</c:v>
                </c:pt>
                <c:pt idx="18">
                  <c:v>20.17</c:v>
                </c:pt>
                <c:pt idx="19">
                  <c:v>19.14</c:v>
                </c:pt>
                <c:pt idx="20">
                  <c:v>19.24</c:v>
                </c:pt>
                <c:pt idx="21">
                  <c:v>17.43</c:v>
                </c:pt>
                <c:pt idx="22">
                  <c:v>17.64</c:v>
                </c:pt>
                <c:pt idx="23">
                  <c:v>19.8</c:v>
                </c:pt>
                <c:pt idx="24">
                  <c:v>20.18</c:v>
                </c:pt>
                <c:pt idx="25">
                  <c:v>20.83</c:v>
                </c:pt>
                <c:pt idx="26">
                  <c:v>20.06</c:v>
                </c:pt>
                <c:pt idx="27">
                  <c:v>19.74</c:v>
                </c:pt>
                <c:pt idx="28">
                  <c:v>21.5</c:v>
                </c:pt>
                <c:pt idx="29">
                  <c:v>23.88</c:v>
                </c:pt>
                <c:pt idx="30">
                  <c:v>24.82</c:v>
                </c:pt>
                <c:pt idx="31">
                  <c:v>25.92</c:v>
                </c:pt>
                <c:pt idx="32">
                  <c:v>24.19</c:v>
                </c:pt>
                <c:pt idx="33">
                  <c:v>22.88</c:v>
                </c:pt>
                <c:pt idx="34">
                  <c:v>22.79</c:v>
                </c:pt>
                <c:pt idx="35">
                  <c:v>22.62</c:v>
                </c:pt>
                <c:pt idx="36">
                  <c:v>23.18</c:v>
                </c:pt>
                <c:pt idx="37">
                  <c:v>24.47</c:v>
                </c:pt>
                <c:pt idx="38">
                  <c:v>23.53</c:v>
                </c:pt>
                <c:pt idx="39">
                  <c:v>24.41</c:v>
                </c:pt>
                <c:pt idx="40">
                  <c:v>24.79</c:v>
                </c:pt>
                <c:pt idx="41">
                  <c:v>26.11</c:v>
                </c:pt>
                <c:pt idx="42">
                  <c:v>26.11</c:v>
                </c:pt>
                <c:pt idx="43">
                  <c:v>27.29</c:v>
                </c:pt>
                <c:pt idx="44">
                  <c:v>26.32</c:v>
                </c:pt>
                <c:pt idx="45">
                  <c:v>24.46</c:v>
                </c:pt>
                <c:pt idx="46">
                  <c:v>23.6</c:v>
                </c:pt>
                <c:pt idx="47">
                  <c:v>23.95</c:v>
                </c:pt>
                <c:pt idx="48">
                  <c:v>24.11</c:v>
                </c:pt>
                <c:pt idx="49">
                  <c:v>23.51</c:v>
                </c:pt>
                <c:pt idx="50">
                  <c:v>21.94</c:v>
                </c:pt>
                <c:pt idx="51">
                  <c:v>21.84</c:v>
                </c:pt>
                <c:pt idx="52">
                  <c:v>20.92</c:v>
                </c:pt>
                <c:pt idx="53">
                  <c:v>20.04</c:v>
                </c:pt>
                <c:pt idx="54">
                  <c:v>20.71</c:v>
                </c:pt>
                <c:pt idx="55">
                  <c:v>20.82</c:v>
                </c:pt>
                <c:pt idx="56">
                  <c:v>20.36</c:v>
                </c:pt>
                <c:pt idx="57">
                  <c:v>21.39</c:v>
                </c:pt>
                <c:pt idx="58">
                  <c:v>20.44</c:v>
                </c:pt>
                <c:pt idx="59">
                  <c:v>20.74</c:v>
                </c:pt>
                <c:pt idx="60">
                  <c:v>19.48</c:v>
                </c:pt>
                <c:pt idx="61">
                  <c:v>19.35</c:v>
                </c:pt>
                <c:pt idx="62">
                  <c:v>18.88</c:v>
                </c:pt>
                <c:pt idx="63">
                  <c:v>18.52</c:v>
                </c:pt>
                <c:pt idx="64">
                  <c:v>17.69</c:v>
                </c:pt>
                <c:pt idx="65">
                  <c:v>18.05</c:v>
                </c:pt>
                <c:pt idx="66">
                  <c:v>17.22</c:v>
                </c:pt>
                <c:pt idx="67">
                  <c:v>16.9</c:v>
                </c:pt>
                <c:pt idx="68">
                  <c:v>15.65</c:v>
                </c:pt>
                <c:pt idx="69">
                  <c:v>17.02</c:v>
                </c:pt>
                <c:pt idx="70">
                  <c:v>18.48</c:v>
                </c:pt>
                <c:pt idx="71">
                  <c:v>17.74</c:v>
                </c:pt>
                <c:pt idx="72">
                  <c:v>16.94</c:v>
                </c:pt>
                <c:pt idx="73">
                  <c:v>16.96</c:v>
                </c:pt>
                <c:pt idx="74">
                  <c:v>16.67</c:v>
                </c:pt>
                <c:pt idx="75">
                  <c:v>17.54</c:v>
                </c:pt>
                <c:pt idx="76">
                  <c:v>17.89</c:v>
                </c:pt>
                <c:pt idx="77">
                  <c:v>18.01</c:v>
                </c:pt>
                <c:pt idx="78">
                  <c:v>18.35</c:v>
                </c:pt>
                <c:pt idx="79">
                  <c:v>17.72</c:v>
                </c:pt>
                <c:pt idx="80">
                  <c:v>16.57</c:v>
                </c:pt>
                <c:pt idx="81">
                  <c:v>16.85</c:v>
                </c:pt>
                <c:pt idx="82">
                  <c:v>16.76</c:v>
                </c:pt>
                <c:pt idx="83">
                  <c:v>16.11</c:v>
                </c:pt>
                <c:pt idx="84">
                  <c:v>16.71</c:v>
                </c:pt>
                <c:pt idx="85">
                  <c:v>18.24</c:v>
                </c:pt>
                <c:pt idx="86">
                  <c:v>19.53</c:v>
                </c:pt>
                <c:pt idx="87">
                  <c:v>18.4</c:v>
                </c:pt>
                <c:pt idx="88">
                  <c:v>18.66</c:v>
                </c:pt>
                <c:pt idx="89">
                  <c:v>18.08</c:v>
                </c:pt>
                <c:pt idx="90">
                  <c:v>17.09</c:v>
                </c:pt>
                <c:pt idx="91">
                  <c:v>17.58</c:v>
                </c:pt>
                <c:pt idx="92">
                  <c:v>17.31</c:v>
                </c:pt>
                <c:pt idx="93">
                  <c:v>17.45</c:v>
                </c:pt>
                <c:pt idx="94">
                  <c:v>17.14</c:v>
                </c:pt>
                <c:pt idx="95">
                  <c:v>16.93</c:v>
                </c:pt>
                <c:pt idx="96">
                  <c:v>17.31</c:v>
                </c:pt>
                <c:pt idx="97">
                  <c:v>16.85</c:v>
                </c:pt>
                <c:pt idx="98">
                  <c:v>17.03</c:v>
                </c:pt>
                <c:pt idx="99">
                  <c:v>16.95</c:v>
                </c:pt>
                <c:pt idx="100">
                  <c:v>16.04</c:v>
                </c:pt>
                <c:pt idx="101">
                  <c:v>15.08</c:v>
                </c:pt>
                <c:pt idx="102">
                  <c:v>15.2</c:v>
                </c:pt>
                <c:pt idx="103">
                  <c:v>14.89</c:v>
                </c:pt>
                <c:pt idx="104">
                  <c:v>15.24</c:v>
                </c:pt>
                <c:pt idx="105">
                  <c:v>15.54</c:v>
                </c:pt>
                <c:pt idx="106">
                  <c:v>15.62</c:v>
                </c:pt>
                <c:pt idx="107">
                  <c:v>16.31</c:v>
                </c:pt>
                <c:pt idx="108">
                  <c:v>15.77</c:v>
                </c:pt>
                <c:pt idx="109">
                  <c:v>15.11</c:v>
                </c:pt>
                <c:pt idx="110">
                  <c:v>14.26</c:v>
                </c:pt>
                <c:pt idx="111">
                  <c:v>14.37</c:v>
                </c:pt>
                <c:pt idx="112">
                  <c:v>16.88</c:v>
                </c:pt>
                <c:pt idx="113">
                  <c:v>16.99</c:v>
                </c:pt>
                <c:pt idx="114">
                  <c:v>16.83</c:v>
                </c:pt>
                <c:pt idx="115">
                  <c:v>15.6</c:v>
                </c:pt>
                <c:pt idx="116">
                  <c:v>15.08</c:v>
                </c:pt>
                <c:pt idx="117">
                  <c:v>14.44</c:v>
                </c:pt>
                <c:pt idx="118">
                  <c:v>14.71</c:v>
                </c:pt>
                <c:pt idx="119">
                  <c:v>15.72</c:v>
                </c:pt>
                <c:pt idx="120">
                  <c:v>15.73</c:v>
                </c:pt>
                <c:pt idx="121">
                  <c:v>15.3</c:v>
                </c:pt>
                <c:pt idx="122">
                  <c:v>15.32</c:v>
                </c:pt>
                <c:pt idx="123">
                  <c:v>14.32</c:v>
                </c:pt>
                <c:pt idx="124">
                  <c:v>15.22</c:v>
                </c:pt>
                <c:pt idx="125">
                  <c:v>14.01</c:v>
                </c:pt>
                <c:pt idx="126">
                  <c:v>15.37</c:v>
                </c:pt>
                <c:pt idx="127">
                  <c:v>14.62</c:v>
                </c:pt>
                <c:pt idx="128">
                  <c:v>14.39</c:v>
                </c:pt>
                <c:pt idx="129">
                  <c:v>13.6</c:v>
                </c:pt>
                <c:pt idx="130">
                  <c:v>14.13</c:v>
                </c:pt>
                <c:pt idx="131">
                  <c:v>14.64</c:v>
                </c:pt>
                <c:pt idx="132">
                  <c:v>14.67</c:v>
                </c:pt>
                <c:pt idx="133">
                  <c:v>13.67</c:v>
                </c:pt>
                <c:pt idx="134">
                  <c:v>14.88</c:v>
                </c:pt>
                <c:pt idx="135">
                  <c:v>14.78</c:v>
                </c:pt>
                <c:pt idx="136">
                  <c:v>14.42</c:v>
                </c:pt>
                <c:pt idx="137">
                  <c:v>13.39</c:v>
                </c:pt>
                <c:pt idx="138">
                  <c:v>13.26</c:v>
                </c:pt>
                <c:pt idx="139">
                  <c:v>14.58</c:v>
                </c:pt>
                <c:pt idx="140">
                  <c:v>14.13</c:v>
                </c:pt>
                <c:pt idx="141">
                  <c:v>14.76</c:v>
                </c:pt>
                <c:pt idx="142">
                  <c:v>18.32</c:v>
                </c:pt>
                <c:pt idx="143">
                  <c:v>18.28</c:v>
                </c:pt>
                <c:pt idx="144">
                  <c:v>17.65</c:v>
                </c:pt>
                <c:pt idx="145">
                  <c:v>17.08</c:v>
                </c:pt>
                <c:pt idx="146">
                  <c:v>15.07</c:v>
                </c:pt>
                <c:pt idx="147">
                  <c:v>15.18</c:v>
                </c:pt>
                <c:pt idx="148">
                  <c:v>14.89</c:v>
                </c:pt>
                <c:pt idx="149">
                  <c:v>14.57</c:v>
                </c:pt>
                <c:pt idx="150">
                  <c:v>14.72</c:v>
                </c:pt>
                <c:pt idx="151">
                  <c:v>14.84</c:v>
                </c:pt>
                <c:pt idx="152">
                  <c:v>16.49</c:v>
                </c:pt>
                <c:pt idx="153">
                  <c:v>16.08</c:v>
                </c:pt>
                <c:pt idx="154">
                  <c:v>15</c:v>
                </c:pt>
                <c:pt idx="155">
                  <c:v>19.89</c:v>
                </c:pt>
                <c:pt idx="156">
                  <c:v>18.85</c:v>
                </c:pt>
                <c:pt idx="157">
                  <c:v>18.08</c:v>
                </c:pt>
                <c:pt idx="158">
                  <c:v>19.69</c:v>
                </c:pt>
                <c:pt idx="159">
                  <c:v>19.25</c:v>
                </c:pt>
                <c:pt idx="160">
                  <c:v>18.22</c:v>
                </c:pt>
                <c:pt idx="161">
                  <c:v>17.75</c:v>
                </c:pt>
                <c:pt idx="162">
                  <c:v>18.02</c:v>
                </c:pt>
                <c:pt idx="163">
                  <c:v>18.38</c:v>
                </c:pt>
                <c:pt idx="164">
                  <c:v>17.2</c:v>
                </c:pt>
                <c:pt idx="165">
                  <c:v>18.34</c:v>
                </c:pt>
                <c:pt idx="166">
                  <c:v>18.19</c:v>
                </c:pt>
                <c:pt idx="167">
                  <c:v>19.57</c:v>
                </c:pt>
                <c:pt idx="168">
                  <c:v>21</c:v>
                </c:pt>
                <c:pt idx="169">
                  <c:v>20.42</c:v>
                </c:pt>
                <c:pt idx="170">
                  <c:v>18.71</c:v>
                </c:pt>
                <c:pt idx="171">
                  <c:v>18.13</c:v>
                </c:pt>
                <c:pt idx="172">
                  <c:v>18.48</c:v>
                </c:pt>
                <c:pt idx="173">
                  <c:v>18.81</c:v>
                </c:pt>
                <c:pt idx="174">
                  <c:v>19.82</c:v>
                </c:pt>
                <c:pt idx="175">
                  <c:v>21.85</c:v>
                </c:pt>
                <c:pt idx="176">
                  <c:v>22.6</c:v>
                </c:pt>
                <c:pt idx="177">
                  <c:v>23.81</c:v>
                </c:pt>
                <c:pt idx="178">
                  <c:v>23.04</c:v>
                </c:pt>
                <c:pt idx="179">
                  <c:v>22.53</c:v>
                </c:pt>
                <c:pt idx="180">
                  <c:v>22.6</c:v>
                </c:pt>
                <c:pt idx="181">
                  <c:v>22.91</c:v>
                </c:pt>
                <c:pt idx="182">
                  <c:v>22.65</c:v>
                </c:pt>
                <c:pt idx="183">
                  <c:v>22.22</c:v>
                </c:pt>
                <c:pt idx="184">
                  <c:v>21.33</c:v>
                </c:pt>
                <c:pt idx="185">
                  <c:v>20.85</c:v>
                </c:pt>
                <c:pt idx="186">
                  <c:v>21.36</c:v>
                </c:pt>
                <c:pt idx="187">
                  <c:v>21.94</c:v>
                </c:pt>
                <c:pt idx="188">
                  <c:v>23.42</c:v>
                </c:pt>
                <c:pt idx="189">
                  <c:v>22.23</c:v>
                </c:pt>
                <c:pt idx="190">
                  <c:v>21.63</c:v>
                </c:pt>
                <c:pt idx="191">
                  <c:v>22.22</c:v>
                </c:pt>
                <c:pt idx="192">
                  <c:v>22.21</c:v>
                </c:pt>
                <c:pt idx="193">
                  <c:v>21.32</c:v>
                </c:pt>
                <c:pt idx="194">
                  <c:v>19.91</c:v>
                </c:pt>
                <c:pt idx="195">
                  <c:v>20.12</c:v>
                </c:pt>
                <c:pt idx="196">
                  <c:v>28.06</c:v>
                </c:pt>
                <c:pt idx="197">
                  <c:v>25.26</c:v>
                </c:pt>
                <c:pt idx="198">
                  <c:v>24.29</c:v>
                </c:pt>
                <c:pt idx="199">
                  <c:v>23.93</c:v>
                </c:pt>
                <c:pt idx="200">
                  <c:v>24.48</c:v>
                </c:pt>
                <c:pt idx="201">
                  <c:v>23.39</c:v>
                </c:pt>
                <c:pt idx="202">
                  <c:v>24.47</c:v>
                </c:pt>
                <c:pt idx="203">
                  <c:v>24.07</c:v>
                </c:pt>
                <c:pt idx="204">
                  <c:v>23.72</c:v>
                </c:pt>
                <c:pt idx="205">
                  <c:v>22.55</c:v>
                </c:pt>
                <c:pt idx="206">
                  <c:v>21.08</c:v>
                </c:pt>
                <c:pt idx="207">
                  <c:v>21.17</c:v>
                </c:pt>
                <c:pt idx="208">
                  <c:v>20.38</c:v>
                </c:pt>
                <c:pt idx="209">
                  <c:v>20.54</c:v>
                </c:pt>
                <c:pt idx="210">
                  <c:v>19.74</c:v>
                </c:pt>
                <c:pt idx="211">
                  <c:v>21.17</c:v>
                </c:pt>
                <c:pt idx="212">
                  <c:v>20.3</c:v>
                </c:pt>
                <c:pt idx="213">
                  <c:v>21.07</c:v>
                </c:pt>
                <c:pt idx="214">
                  <c:v>21.63</c:v>
                </c:pt>
                <c:pt idx="215">
                  <c:v>20.39</c:v>
                </c:pt>
                <c:pt idx="216">
                  <c:v>19.3</c:v>
                </c:pt>
                <c:pt idx="217">
                  <c:v>18.98</c:v>
                </c:pt>
                <c:pt idx="218">
                  <c:v>17.72</c:v>
                </c:pt>
                <c:pt idx="219">
                  <c:v>18.51</c:v>
                </c:pt>
                <c:pt idx="220">
                  <c:v>16.98</c:v>
                </c:pt>
                <c:pt idx="221">
                  <c:v>17</c:v>
                </c:pt>
                <c:pt idx="222">
                  <c:v>15.73</c:v>
                </c:pt>
                <c:pt idx="223">
                  <c:v>16.67</c:v>
                </c:pt>
                <c:pt idx="224">
                  <c:v>15.98</c:v>
                </c:pt>
                <c:pt idx="225">
                  <c:v>16.02</c:v>
                </c:pt>
                <c:pt idx="226">
                  <c:v>16.87</c:v>
                </c:pt>
                <c:pt idx="227">
                  <c:v>17.5</c:v>
                </c:pt>
                <c:pt idx="228">
                  <c:v>17.13</c:v>
                </c:pt>
                <c:pt idx="229">
                  <c:v>16.59</c:v>
                </c:pt>
                <c:pt idx="230">
                  <c:v>16.53</c:v>
                </c:pt>
                <c:pt idx="231">
                  <c:v>17.19</c:v>
                </c:pt>
                <c:pt idx="232">
                  <c:v>17.17</c:v>
                </c:pt>
                <c:pt idx="233">
                  <c:v>17.54</c:v>
                </c:pt>
                <c:pt idx="234">
                  <c:v>18.05</c:v>
                </c:pt>
                <c:pt idx="235">
                  <c:v>17.61</c:v>
                </c:pt>
                <c:pt idx="236">
                  <c:v>16.97</c:v>
                </c:pt>
                <c:pt idx="237">
                  <c:v>17.77</c:v>
                </c:pt>
                <c:pt idx="238">
                  <c:v>16.85</c:v>
                </c:pt>
                <c:pt idx="239">
                  <c:v>16.62</c:v>
                </c:pt>
                <c:pt idx="240">
                  <c:v>16.77</c:v>
                </c:pt>
                <c:pt idx="241">
                  <c:v>17.18</c:v>
                </c:pt>
                <c:pt idx="242">
                  <c:v>16.57</c:v>
                </c:pt>
                <c:pt idx="243">
                  <c:v>16.05</c:v>
                </c:pt>
                <c:pt idx="244">
                  <c:v>16.21</c:v>
                </c:pt>
                <c:pt idx="245">
                  <c:v>15.39</c:v>
                </c:pt>
                <c:pt idx="246">
                  <c:v>15.55</c:v>
                </c:pt>
                <c:pt idx="247">
                  <c:v>15.07</c:v>
                </c:pt>
                <c:pt idx="248">
                  <c:v>15.21</c:v>
                </c:pt>
                <c:pt idx="249">
                  <c:v>14.9</c:v>
                </c:pt>
                <c:pt idx="250">
                  <c:v>15.02</c:v>
                </c:pt>
                <c:pt idx="251">
                  <c:v>15.24</c:v>
                </c:pt>
                <c:pt idx="252">
                  <c:v>15.21</c:v>
                </c:pt>
                <c:pt idx="253">
                  <c:v>15.05</c:v>
                </c:pt>
                <c:pt idx="254">
                  <c:v>15.44</c:v>
                </c:pt>
                <c:pt idx="255">
                  <c:v>15.2</c:v>
                </c:pt>
                <c:pt idx="256">
                  <c:v>15.36</c:v>
                </c:pt>
                <c:pt idx="257">
                  <c:v>14.87</c:v>
                </c:pt>
                <c:pt idx="258">
                  <c:v>14.2</c:v>
                </c:pt>
                <c:pt idx="259">
                  <c:v>15.49</c:v>
                </c:pt>
                <c:pt idx="260">
                  <c:v>15.04</c:v>
                </c:pt>
                <c:pt idx="261">
                  <c:v>16.02</c:v>
                </c:pt>
                <c:pt idx="262">
                  <c:v>15.44</c:v>
                </c:pt>
                <c:pt idx="263">
                  <c:v>16.16</c:v>
                </c:pt>
                <c:pt idx="264">
                  <c:v>15.38</c:v>
                </c:pt>
                <c:pt idx="265">
                  <c:v>14.67</c:v>
                </c:pt>
                <c:pt idx="266">
                  <c:v>15.35</c:v>
                </c:pt>
                <c:pt idx="267">
                  <c:v>15.63</c:v>
                </c:pt>
                <c:pt idx="268">
                  <c:v>15.63</c:v>
                </c:pt>
                <c:pt idx="269">
                  <c:v>15.58</c:v>
                </c:pt>
                <c:pt idx="270">
                  <c:v>15.72</c:v>
                </c:pt>
                <c:pt idx="271">
                  <c:v>15.18</c:v>
                </c:pt>
                <c:pt idx="272">
                  <c:v>14.84</c:v>
                </c:pt>
                <c:pt idx="273">
                  <c:v>15.63</c:v>
                </c:pt>
                <c:pt idx="274">
                  <c:v>15.45</c:v>
                </c:pt>
                <c:pt idx="275">
                  <c:v>15.88</c:v>
                </c:pt>
                <c:pt idx="276">
                  <c:v>16.09</c:v>
                </c:pt>
                <c:pt idx="277">
                  <c:v>15.46</c:v>
                </c:pt>
                <c:pt idx="278">
                  <c:v>16.68</c:v>
                </c:pt>
                <c:pt idx="279">
                  <c:v>16.29</c:v>
                </c:pt>
                <c:pt idx="280">
                  <c:v>17.18</c:v>
                </c:pt>
                <c:pt idx="281">
                  <c:v>17.09</c:v>
                </c:pt>
                <c:pt idx="282">
                  <c:v>17.74</c:v>
                </c:pt>
                <c:pt idx="283">
                  <c:v>16.94</c:v>
                </c:pt>
                <c:pt idx="284">
                  <c:v>16.82</c:v>
                </c:pt>
                <c:pt idx="285">
                  <c:v>16.83</c:v>
                </c:pt>
                <c:pt idx="286">
                  <c:v>15.99</c:v>
                </c:pt>
                <c:pt idx="287">
                  <c:v>15.75</c:v>
                </c:pt>
                <c:pt idx="288">
                  <c:v>16.08</c:v>
                </c:pt>
                <c:pt idx="289">
                  <c:v>16.09</c:v>
                </c:pt>
                <c:pt idx="290">
                  <c:v>16.79</c:v>
                </c:pt>
                <c:pt idx="291">
                  <c:v>16.3</c:v>
                </c:pt>
                <c:pt idx="292">
                  <c:v>16.56</c:v>
                </c:pt>
                <c:pt idx="293">
                  <c:v>17.19</c:v>
                </c:pt>
                <c:pt idx="294">
                  <c:v>17.41</c:v>
                </c:pt>
                <c:pt idx="295">
                  <c:v>17.25</c:v>
                </c:pt>
                <c:pt idx="296">
                  <c:v>16.56</c:v>
                </c:pt>
                <c:pt idx="297">
                  <c:v>16.33</c:v>
                </c:pt>
                <c:pt idx="298">
                  <c:v>16.61</c:v>
                </c:pt>
                <c:pt idx="299">
                  <c:v>16.84</c:v>
                </c:pt>
                <c:pt idx="300">
                  <c:v>16.52</c:v>
                </c:pt>
                <c:pt idx="301">
                  <c:v>17.09</c:v>
                </c:pt>
                <c:pt idx="302">
                  <c:v>17.42</c:v>
                </c:pt>
                <c:pt idx="303">
                  <c:v>17</c:v>
                </c:pt>
                <c:pt idx="304">
                  <c:v>17.1</c:v>
                </c:pt>
                <c:pt idx="305">
                  <c:v>16.29</c:v>
                </c:pt>
                <c:pt idx="306">
                  <c:v>16.35</c:v>
                </c:pt>
                <c:pt idx="307">
                  <c:v>15.88</c:v>
                </c:pt>
                <c:pt idx="308">
                  <c:v>16.31</c:v>
                </c:pt>
                <c:pt idx="309">
                  <c:v>16.33</c:v>
                </c:pt>
                <c:pt idx="310">
                  <c:v>16.73</c:v>
                </c:pt>
                <c:pt idx="311">
                  <c:v>17.16</c:v>
                </c:pt>
                <c:pt idx="312">
                  <c:v>17.86</c:v>
                </c:pt>
                <c:pt idx="313">
                  <c:v>18.03</c:v>
                </c:pt>
                <c:pt idx="314">
                  <c:v>17.15</c:v>
                </c:pt>
                <c:pt idx="315">
                  <c:v>16.76</c:v>
                </c:pt>
                <c:pt idx="316">
                  <c:v>16.99</c:v>
                </c:pt>
                <c:pt idx="317">
                  <c:v>17.09</c:v>
                </c:pt>
                <c:pt idx="318">
                  <c:v>16.86</c:v>
                </c:pt>
                <c:pt idx="319">
                  <c:v>17.18</c:v>
                </c:pt>
                <c:pt idx="320">
                  <c:v>16.8</c:v>
                </c:pt>
                <c:pt idx="321">
                  <c:v>17.18</c:v>
                </c:pt>
                <c:pt idx="322">
                  <c:v>17.06</c:v>
                </c:pt>
                <c:pt idx="323">
                  <c:v>17.09</c:v>
                </c:pt>
                <c:pt idx="324">
                  <c:v>17.67</c:v>
                </c:pt>
                <c:pt idx="325">
                  <c:v>17.43</c:v>
                </c:pt>
                <c:pt idx="326">
                  <c:v>16.83</c:v>
                </c:pt>
                <c:pt idx="327">
                  <c:v>16.36</c:v>
                </c:pt>
                <c:pt idx="328">
                  <c:v>16.75</c:v>
                </c:pt>
                <c:pt idx="329">
                  <c:v>16.65</c:v>
                </c:pt>
                <c:pt idx="330">
                  <c:v>14.94</c:v>
                </c:pt>
                <c:pt idx="331">
                  <c:v>14.4</c:v>
                </c:pt>
                <c:pt idx="332">
                  <c:v>14.79</c:v>
                </c:pt>
                <c:pt idx="333">
                  <c:v>15.12</c:v>
                </c:pt>
                <c:pt idx="334">
                  <c:v>15.17</c:v>
                </c:pt>
                <c:pt idx="335">
                  <c:v>14.99</c:v>
                </c:pt>
                <c:pt idx="336">
                  <c:v>15.31</c:v>
                </c:pt>
                <c:pt idx="337">
                  <c:v>15.16</c:v>
                </c:pt>
                <c:pt idx="338">
                  <c:v>15.04</c:v>
                </c:pt>
                <c:pt idx="339">
                  <c:v>14.87</c:v>
                </c:pt>
                <c:pt idx="340">
                  <c:v>15.02</c:v>
                </c:pt>
                <c:pt idx="341">
                  <c:v>14.53</c:v>
                </c:pt>
                <c:pt idx="342">
                  <c:v>14.36</c:v>
                </c:pt>
                <c:pt idx="343">
                  <c:v>14.37</c:v>
                </c:pt>
                <c:pt idx="344">
                  <c:v>14.79</c:v>
                </c:pt>
                <c:pt idx="345">
                  <c:v>14.7</c:v>
                </c:pt>
                <c:pt idx="346">
                  <c:v>14.5</c:v>
                </c:pt>
                <c:pt idx="347">
                  <c:v>14.25</c:v>
                </c:pt>
                <c:pt idx="348">
                  <c:v>14.26</c:v>
                </c:pt>
                <c:pt idx="349">
                  <c:v>14.74</c:v>
                </c:pt>
                <c:pt idx="350">
                  <c:v>14.31</c:v>
                </c:pt>
                <c:pt idx="351">
                  <c:v>14.15</c:v>
                </c:pt>
                <c:pt idx="352">
                  <c:v>14.77</c:v>
                </c:pt>
                <c:pt idx="353">
                  <c:v>15.35</c:v>
                </c:pt>
                <c:pt idx="354">
                  <c:v>15.26</c:v>
                </c:pt>
                <c:pt idx="355">
                  <c:v>14.61</c:v>
                </c:pt>
                <c:pt idx="356">
                  <c:v>14.72</c:v>
                </c:pt>
                <c:pt idx="357">
                  <c:v>14.76</c:v>
                </c:pt>
                <c:pt idx="358">
                  <c:v>14.89</c:v>
                </c:pt>
                <c:pt idx="359">
                  <c:v>14.94</c:v>
                </c:pt>
                <c:pt idx="360">
                  <c:v>15.26</c:v>
                </c:pt>
                <c:pt idx="361">
                  <c:v>15.68</c:v>
                </c:pt>
                <c:pt idx="362">
                  <c:v>15.51</c:v>
                </c:pt>
                <c:pt idx="363">
                  <c:v>15.37</c:v>
                </c:pt>
                <c:pt idx="364">
                  <c:v>14.96</c:v>
                </c:pt>
                <c:pt idx="365">
                  <c:v>14.97</c:v>
                </c:pt>
                <c:pt idx="366">
                  <c:v>14.75</c:v>
                </c:pt>
                <c:pt idx="367">
                  <c:v>13.83</c:v>
                </c:pt>
                <c:pt idx="368">
                  <c:v>13.88</c:v>
                </c:pt>
                <c:pt idx="369">
                  <c:v>14.15</c:v>
                </c:pt>
                <c:pt idx="370">
                  <c:v>14.14</c:v>
                </c:pt>
                <c:pt idx="371">
                  <c:v>14.22</c:v>
                </c:pt>
                <c:pt idx="372">
                  <c:v>14.13</c:v>
                </c:pt>
                <c:pt idx="373">
                  <c:v>14.48</c:v>
                </c:pt>
                <c:pt idx="374">
                  <c:v>13.75</c:v>
                </c:pt>
                <c:pt idx="375">
                  <c:v>14.27</c:v>
                </c:pt>
                <c:pt idx="376">
                  <c:v>14.06</c:v>
                </c:pt>
                <c:pt idx="377">
                  <c:v>14.43</c:v>
                </c:pt>
                <c:pt idx="378">
                  <c:v>15.02</c:v>
                </c:pt>
                <c:pt idx="379">
                  <c:v>14.67</c:v>
                </c:pt>
                <c:pt idx="380">
                  <c:v>14.51</c:v>
                </c:pt>
                <c:pt idx="381">
                  <c:v>14.29</c:v>
                </c:pt>
                <c:pt idx="382">
                  <c:v>13.99</c:v>
                </c:pt>
                <c:pt idx="383">
                  <c:v>14.19</c:v>
                </c:pt>
                <c:pt idx="384">
                  <c:v>14.38</c:v>
                </c:pt>
                <c:pt idx="385">
                  <c:v>14.13</c:v>
                </c:pt>
                <c:pt idx="386">
                  <c:v>14.12</c:v>
                </c:pt>
                <c:pt idx="387">
                  <c:v>14.19</c:v>
                </c:pt>
                <c:pt idx="388">
                  <c:v>14.31</c:v>
                </c:pt>
                <c:pt idx="389">
                  <c:v>13.93</c:v>
                </c:pt>
                <c:pt idx="390">
                  <c:v>13.8</c:v>
                </c:pt>
                <c:pt idx="391">
                  <c:v>13.75</c:v>
                </c:pt>
                <c:pt idx="392">
                  <c:v>13.96</c:v>
                </c:pt>
                <c:pt idx="393">
                  <c:v>14.04</c:v>
                </c:pt>
                <c:pt idx="394">
                  <c:v>13.57</c:v>
                </c:pt>
                <c:pt idx="395">
                  <c:v>13.9</c:v>
                </c:pt>
                <c:pt idx="396">
                  <c:v>12.28</c:v>
                </c:pt>
                <c:pt idx="397">
                  <c:v>11.4</c:v>
                </c:pt>
                <c:pt idx="398">
                  <c:v>11.31</c:v>
                </c:pt>
                <c:pt idx="399">
                  <c:v>11.9</c:v>
                </c:pt>
                <c:pt idx="400">
                  <c:v>13.29</c:v>
                </c:pt>
                <c:pt idx="401">
                  <c:v>12.94</c:v>
                </c:pt>
                <c:pt idx="402">
                  <c:v>13.43</c:v>
                </c:pt>
                <c:pt idx="403">
                  <c:v>13.24</c:v>
                </c:pt>
                <c:pt idx="404">
                  <c:v>13.4</c:v>
                </c:pt>
                <c:pt idx="405">
                  <c:v>13.14</c:v>
                </c:pt>
                <c:pt idx="406">
                  <c:v>12.89</c:v>
                </c:pt>
                <c:pt idx="407">
                  <c:v>13.01</c:v>
                </c:pt>
                <c:pt idx="408">
                  <c:v>12.71</c:v>
                </c:pt>
                <c:pt idx="409">
                  <c:v>12.83</c:v>
                </c:pt>
                <c:pt idx="410">
                  <c:v>13.09</c:v>
                </c:pt>
                <c:pt idx="411">
                  <c:v>12.85</c:v>
                </c:pt>
                <c:pt idx="412">
                  <c:v>12.65</c:v>
                </c:pt>
                <c:pt idx="413">
                  <c:v>13.33</c:v>
                </c:pt>
                <c:pt idx="414">
                  <c:v>13.15</c:v>
                </c:pt>
                <c:pt idx="415">
                  <c:v>13.14</c:v>
                </c:pt>
                <c:pt idx="416">
                  <c:v>12.92</c:v>
                </c:pt>
                <c:pt idx="417">
                  <c:v>12.4</c:v>
                </c:pt>
                <c:pt idx="418">
                  <c:v>12.51</c:v>
                </c:pt>
                <c:pt idx="419">
                  <c:v>12.35</c:v>
                </c:pt>
                <c:pt idx="420">
                  <c:v>11.6</c:v>
                </c:pt>
                <c:pt idx="421">
                  <c:v>11.83</c:v>
                </c:pt>
                <c:pt idx="422">
                  <c:v>11.87</c:v>
                </c:pt>
                <c:pt idx="423">
                  <c:v>12.26</c:v>
                </c:pt>
                <c:pt idx="424">
                  <c:v>12.32</c:v>
                </c:pt>
                <c:pt idx="425">
                  <c:v>12.32</c:v>
                </c:pt>
                <c:pt idx="426">
                  <c:v>11.92</c:v>
                </c:pt>
                <c:pt idx="427">
                  <c:v>10.93</c:v>
                </c:pt>
                <c:pt idx="428">
                  <c:v>11.06</c:v>
                </c:pt>
                <c:pt idx="429">
                  <c:v>11.06</c:v>
                </c:pt>
                <c:pt idx="430">
                  <c:v>10.74</c:v>
                </c:pt>
                <c:pt idx="431">
                  <c:v>10.75</c:v>
                </c:pt>
                <c:pt idx="432">
                  <c:v>11.26</c:v>
                </c:pt>
                <c:pt idx="433">
                  <c:v>11.55</c:v>
                </c:pt>
                <c:pt idx="434">
                  <c:v>11.35</c:v>
                </c:pt>
                <c:pt idx="435">
                  <c:v>11.39</c:v>
                </c:pt>
                <c:pt idx="436">
                  <c:v>10.85</c:v>
                </c:pt>
                <c:pt idx="437">
                  <c:v>10.31</c:v>
                </c:pt>
                <c:pt idx="438">
                  <c:v>10.91</c:v>
                </c:pt>
                <c:pt idx="439">
                  <c:v>10.58</c:v>
                </c:pt>
                <c:pt idx="440">
                  <c:v>10.88</c:v>
                </c:pt>
                <c:pt idx="441">
                  <c:v>10.85</c:v>
                </c:pt>
                <c:pt idx="442">
                  <c:v>10.54</c:v>
                </c:pt>
                <c:pt idx="443">
                  <c:v>10.66</c:v>
                </c:pt>
                <c:pt idx="444">
                  <c:v>10.1</c:v>
                </c:pt>
                <c:pt idx="445">
                  <c:v>10.6</c:v>
                </c:pt>
                <c:pt idx="446">
                  <c:v>10.65</c:v>
                </c:pt>
                <c:pt idx="447">
                  <c:v>11.27</c:v>
                </c:pt>
                <c:pt idx="448">
                  <c:v>11.18</c:v>
                </c:pt>
                <c:pt idx="449">
                  <c:v>11.49</c:v>
                </c:pt>
                <c:pt idx="450">
                  <c:v>11.14</c:v>
                </c:pt>
                <c:pt idx="451">
                  <c:v>11.17</c:v>
                </c:pt>
                <c:pt idx="452">
                  <c:v>10.91</c:v>
                </c:pt>
                <c:pt idx="453">
                  <c:v>10.85</c:v>
                </c:pt>
                <c:pt idx="454">
                  <c:v>11.46</c:v>
                </c:pt>
                <c:pt idx="455">
                  <c:v>11.35</c:v>
                </c:pt>
                <c:pt idx="456">
                  <c:v>10.94</c:v>
                </c:pt>
                <c:pt idx="457">
                  <c:v>11.29</c:v>
                </c:pt>
                <c:pt idx="458">
                  <c:v>10.73</c:v>
                </c:pt>
                <c:pt idx="459">
                  <c:v>10.47</c:v>
                </c:pt>
                <c:pt idx="460">
                  <c:v>10.54</c:v>
                </c:pt>
                <c:pt idx="461">
                  <c:v>10.41</c:v>
                </c:pt>
                <c:pt idx="462">
                  <c:v>10.88</c:v>
                </c:pt>
                <c:pt idx="463">
                  <c:v>10.91</c:v>
                </c:pt>
                <c:pt idx="464">
                  <c:v>11.31</c:v>
                </c:pt>
                <c:pt idx="465">
                  <c:v>11.41</c:v>
                </c:pt>
                <c:pt idx="466">
                  <c:v>10.67</c:v>
                </c:pt>
                <c:pt idx="467">
                  <c:v>11.37</c:v>
                </c:pt>
                <c:pt idx="468">
                  <c:v>10.9</c:v>
                </c:pt>
                <c:pt idx="469">
                  <c:v>10.69</c:v>
                </c:pt>
                <c:pt idx="470">
                  <c:v>10.56</c:v>
                </c:pt>
                <c:pt idx="471">
                  <c:v>10.66</c:v>
                </c:pt>
                <c:pt idx="472">
                  <c:v>10.55</c:v>
                </c:pt>
                <c:pt idx="473">
                  <c:v>10.29</c:v>
                </c:pt>
                <c:pt idx="474">
                  <c:v>10.43</c:v>
                </c:pt>
                <c:pt idx="475">
                  <c:v>9.75</c:v>
                </c:pt>
                <c:pt idx="476">
                  <c:v>9.79</c:v>
                </c:pt>
                <c:pt idx="477">
                  <c:v>10.46</c:v>
                </c:pt>
                <c:pt idx="478">
                  <c:v>10.62</c:v>
                </c:pt>
                <c:pt idx="479">
                  <c:v>10.63</c:v>
                </c:pt>
                <c:pt idx="480">
                  <c:v>10.34</c:v>
                </c:pt>
                <c:pt idx="481">
                  <c:v>9.88</c:v>
                </c:pt>
                <c:pt idx="482">
                  <c:v>9.97</c:v>
                </c:pt>
                <c:pt idx="483">
                  <c:v>9.84</c:v>
                </c:pt>
                <c:pt idx="484">
                  <c:v>9.75</c:v>
                </c:pt>
                <c:pt idx="485">
                  <c:v>9.62</c:v>
                </c:pt>
                <c:pt idx="486">
                  <c:v>9.15</c:v>
                </c:pt>
                <c:pt idx="487">
                  <c:v>8.74</c:v>
                </c:pt>
                <c:pt idx="488">
                  <c:v>8.92</c:v>
                </c:pt>
                <c:pt idx="489">
                  <c:v>8.97</c:v>
                </c:pt>
                <c:pt idx="490">
                  <c:v>8.82</c:v>
                </c:pt>
                <c:pt idx="491">
                  <c:v>8.46</c:v>
                </c:pt>
                <c:pt idx="492">
                  <c:v>8.59</c:v>
                </c:pt>
                <c:pt idx="493">
                  <c:v>8.55</c:v>
                </c:pt>
                <c:pt idx="494">
                  <c:v>8.87</c:v>
                </c:pt>
                <c:pt idx="495">
                  <c:v>8.92</c:v>
                </c:pt>
                <c:pt idx="496">
                  <c:v>9.23</c:v>
                </c:pt>
                <c:pt idx="497">
                  <c:v>9.26</c:v>
                </c:pt>
                <c:pt idx="498">
                  <c:v>9.95</c:v>
                </c:pt>
                <c:pt idx="499">
                  <c:v>9.63</c:v>
                </c:pt>
                <c:pt idx="500">
                  <c:v>9.25</c:v>
                </c:pt>
                <c:pt idx="501">
                  <c:v>9.38</c:v>
                </c:pt>
                <c:pt idx="502">
                  <c:v>9.48</c:v>
                </c:pt>
                <c:pt idx="503">
                  <c:v>9.47</c:v>
                </c:pt>
                <c:pt idx="504">
                  <c:v>9.89</c:v>
                </c:pt>
                <c:pt idx="505">
                  <c:v>9.72</c:v>
                </c:pt>
                <c:pt idx="506">
                  <c:v>9.36</c:v>
                </c:pt>
                <c:pt idx="507">
                  <c:v>9.91</c:v>
                </c:pt>
                <c:pt idx="508">
                  <c:v>10.35</c:v>
                </c:pt>
                <c:pt idx="509">
                  <c:v>9.72</c:v>
                </c:pt>
                <c:pt idx="510">
                  <c:v>9.65</c:v>
                </c:pt>
                <c:pt idx="511">
                  <c:v>9.14</c:v>
                </c:pt>
                <c:pt idx="512">
                  <c:v>8.78</c:v>
                </c:pt>
                <c:pt idx="513">
                  <c:v>8.92</c:v>
                </c:pt>
                <c:pt idx="514">
                  <c:v>8.62</c:v>
                </c:pt>
                <c:pt idx="515">
                  <c:v>8.3</c:v>
                </c:pt>
                <c:pt idx="516">
                  <c:v>7.97</c:v>
                </c:pt>
                <c:pt idx="517">
                  <c:v>7.6</c:v>
                </c:pt>
                <c:pt idx="518">
                  <c:v>7.71</c:v>
                </c:pt>
                <c:pt idx="519">
                  <c:v>7.75</c:v>
                </c:pt>
                <c:pt idx="520">
                  <c:v>7.89</c:v>
                </c:pt>
                <c:pt idx="521">
                  <c:v>7.8</c:v>
                </c:pt>
                <c:pt idx="522">
                  <c:v>8.16</c:v>
                </c:pt>
                <c:pt idx="523">
                  <c:v>8.1</c:v>
                </c:pt>
                <c:pt idx="524">
                  <c:v>7.83</c:v>
                </c:pt>
                <c:pt idx="525">
                  <c:v>7.63</c:v>
                </c:pt>
                <c:pt idx="526">
                  <c:v>7.13</c:v>
                </c:pt>
                <c:pt idx="527">
                  <c:v>6.98</c:v>
                </c:pt>
                <c:pt idx="528">
                  <c:v>7.12</c:v>
                </c:pt>
                <c:pt idx="529">
                  <c:v>7.31</c:v>
                </c:pt>
                <c:pt idx="530">
                  <c:v>7.03</c:v>
                </c:pt>
                <c:pt idx="531">
                  <c:v>6.87</c:v>
                </c:pt>
                <c:pt idx="532">
                  <c:v>7.02</c:v>
                </c:pt>
                <c:pt idx="533">
                  <c:v>6.91</c:v>
                </c:pt>
                <c:pt idx="534">
                  <c:v>6.95</c:v>
                </c:pt>
                <c:pt idx="535">
                  <c:v>6.58</c:v>
                </c:pt>
                <c:pt idx="536">
                  <c:v>6.36</c:v>
                </c:pt>
                <c:pt idx="537">
                  <c:v>6.46</c:v>
                </c:pt>
                <c:pt idx="538">
                  <c:v>6.79</c:v>
                </c:pt>
                <c:pt idx="539">
                  <c:v>7.42</c:v>
                </c:pt>
                <c:pt idx="540">
                  <c:v>7.44</c:v>
                </c:pt>
                <c:pt idx="541">
                  <c:v>7.71</c:v>
                </c:pt>
                <c:pt idx="542">
                  <c:v>7.34</c:v>
                </c:pt>
                <c:pt idx="543">
                  <c:v>7.87</c:v>
                </c:pt>
                <c:pt idx="544">
                  <c:v>7.72</c:v>
                </c:pt>
                <c:pt idx="545">
                  <c:v>8.12</c:v>
                </c:pt>
                <c:pt idx="546">
                  <c:v>7.69</c:v>
                </c:pt>
                <c:pt idx="547">
                  <c:v>7.43</c:v>
                </c:pt>
                <c:pt idx="548">
                  <c:v>7.65</c:v>
                </c:pt>
                <c:pt idx="549">
                  <c:v>7.82</c:v>
                </c:pt>
                <c:pt idx="550">
                  <c:v>7.91</c:v>
                </c:pt>
                <c:pt idx="551">
                  <c:v>8.06</c:v>
                </c:pt>
                <c:pt idx="552">
                  <c:v>7.97</c:v>
                </c:pt>
                <c:pt idx="553">
                  <c:v>7.99</c:v>
                </c:pt>
                <c:pt idx="554">
                  <c:v>7.79</c:v>
                </c:pt>
                <c:pt idx="555">
                  <c:v>7.65</c:v>
                </c:pt>
                <c:pt idx="556">
                  <c:v>7.61</c:v>
                </c:pt>
                <c:pt idx="557">
                  <c:v>7.67</c:v>
                </c:pt>
                <c:pt idx="558">
                  <c:v>7.86</c:v>
                </c:pt>
                <c:pt idx="559">
                  <c:v>7.72</c:v>
                </c:pt>
                <c:pt idx="560">
                  <c:v>7.61</c:v>
                </c:pt>
                <c:pt idx="561">
                  <c:v>7.48</c:v>
                </c:pt>
                <c:pt idx="562">
                  <c:v>7.52</c:v>
                </c:pt>
                <c:pt idx="563">
                  <c:v>7.68</c:v>
                </c:pt>
                <c:pt idx="564">
                  <c:v>7.55</c:v>
                </c:pt>
                <c:pt idx="565">
                  <c:v>7.55</c:v>
                </c:pt>
                <c:pt idx="566">
                  <c:v>7.52</c:v>
                </c:pt>
                <c:pt idx="567">
                  <c:v>7.35</c:v>
                </c:pt>
                <c:pt idx="568">
                  <c:v>7.37</c:v>
                </c:pt>
                <c:pt idx="569">
                  <c:v>7.36</c:v>
                </c:pt>
                <c:pt idx="570">
                  <c:v>7.39</c:v>
                </c:pt>
                <c:pt idx="571">
                  <c:v>7.34</c:v>
                </c:pt>
                <c:pt idx="572">
                  <c:v>7.23</c:v>
                </c:pt>
                <c:pt idx="573">
                  <c:v>7.23</c:v>
                </c:pt>
                <c:pt idx="574">
                  <c:v>7.33</c:v>
                </c:pt>
                <c:pt idx="575">
                  <c:v>7.16</c:v>
                </c:pt>
                <c:pt idx="576">
                  <c:v>7.25</c:v>
                </c:pt>
                <c:pt idx="577">
                  <c:v>7.75</c:v>
                </c:pt>
                <c:pt idx="578">
                  <c:v>7.69</c:v>
                </c:pt>
                <c:pt idx="579">
                  <c:v>7.61</c:v>
                </c:pt>
                <c:pt idx="580">
                  <c:v>7.59</c:v>
                </c:pt>
                <c:pt idx="581">
                  <c:v>7.62</c:v>
                </c:pt>
                <c:pt idx="582">
                  <c:v>7.62</c:v>
                </c:pt>
                <c:pt idx="583">
                  <c:v>7.53</c:v>
                </c:pt>
                <c:pt idx="584">
                  <c:v>7.61</c:v>
                </c:pt>
                <c:pt idx="585">
                  <c:v>7.66</c:v>
                </c:pt>
                <c:pt idx="586">
                  <c:v>7.76</c:v>
                </c:pt>
                <c:pt idx="587">
                  <c:v>7.58</c:v>
                </c:pt>
                <c:pt idx="588">
                  <c:v>7.65</c:v>
                </c:pt>
                <c:pt idx="589">
                  <c:v>7.68</c:v>
                </c:pt>
                <c:pt idx="590">
                  <c:v>7.56</c:v>
                </c:pt>
                <c:pt idx="591">
                  <c:v>7.62</c:v>
                </c:pt>
                <c:pt idx="592">
                  <c:v>7.59</c:v>
                </c:pt>
                <c:pt idx="593">
                  <c:v>7.64</c:v>
                </c:pt>
                <c:pt idx="594">
                  <c:v>7.53</c:v>
                </c:pt>
                <c:pt idx="595">
                  <c:v>7.86</c:v>
                </c:pt>
                <c:pt idx="596">
                  <c:v>7.89</c:v>
                </c:pt>
                <c:pt idx="597">
                  <c:v>8.12</c:v>
                </c:pt>
                <c:pt idx="598">
                  <c:v>8.2</c:v>
                </c:pt>
                <c:pt idx="599">
                  <c:v>9.47</c:v>
                </c:pt>
                <c:pt idx="600">
                  <c:v>9.92</c:v>
                </c:pt>
                <c:pt idx="601">
                  <c:v>9.47</c:v>
                </c:pt>
                <c:pt idx="602">
                  <c:v>10.12</c:v>
                </c:pt>
                <c:pt idx="603">
                  <c:v>10.84</c:v>
                </c:pt>
                <c:pt idx="604">
                  <c:v>9.64</c:v>
                </c:pt>
                <c:pt idx="605">
                  <c:v>9.53</c:v>
                </c:pt>
                <c:pt idx="606">
                  <c:v>9.33</c:v>
                </c:pt>
                <c:pt idx="607">
                  <c:v>9.04</c:v>
                </c:pt>
                <c:pt idx="608">
                  <c:v>8.65</c:v>
                </c:pt>
                <c:pt idx="609">
                  <c:v>8.43</c:v>
                </c:pt>
                <c:pt idx="610">
                  <c:v>8.43</c:v>
                </c:pt>
                <c:pt idx="611">
                  <c:v>8.45</c:v>
                </c:pt>
                <c:pt idx="612">
                  <c:v>8.38</c:v>
                </c:pt>
                <c:pt idx="613">
                  <c:v>8.43</c:v>
                </c:pt>
                <c:pt idx="614">
                  <c:v>8.42</c:v>
                </c:pt>
                <c:pt idx="615">
                  <c:v>8.25</c:v>
                </c:pt>
                <c:pt idx="616">
                  <c:v>8.16</c:v>
                </c:pt>
                <c:pt idx="617">
                  <c:v>8.37</c:v>
                </c:pt>
                <c:pt idx="618">
                  <c:v>8.49</c:v>
                </c:pt>
                <c:pt idx="619">
                  <c:v>9.06</c:v>
                </c:pt>
                <c:pt idx="620">
                  <c:v>8.63</c:v>
                </c:pt>
                <c:pt idx="621">
                  <c:v>8.53</c:v>
                </c:pt>
                <c:pt idx="622">
                  <c:v>8.31</c:v>
                </c:pt>
                <c:pt idx="623">
                  <c:v>8.39</c:v>
                </c:pt>
                <c:pt idx="624">
                  <c:v>8.4</c:v>
                </c:pt>
                <c:pt idx="625">
                  <c:v>8.59</c:v>
                </c:pt>
                <c:pt idx="626">
                  <c:v>8.4</c:v>
                </c:pt>
                <c:pt idx="627">
                  <c:v>8.34</c:v>
                </c:pt>
                <c:pt idx="628">
                  <c:v>8.06</c:v>
                </c:pt>
                <c:pt idx="629">
                  <c:v>7.99</c:v>
                </c:pt>
                <c:pt idx="630">
                  <c:v>8.31</c:v>
                </c:pt>
                <c:pt idx="631">
                  <c:v>8.32</c:v>
                </c:pt>
                <c:pt idx="632">
                  <c:v>8.37</c:v>
                </c:pt>
                <c:pt idx="633">
                  <c:v>8.27</c:v>
                </c:pt>
                <c:pt idx="634">
                  <c:v>8.38</c:v>
                </c:pt>
                <c:pt idx="635">
                  <c:v>8.47</c:v>
                </c:pt>
                <c:pt idx="636">
                  <c:v>8.33</c:v>
                </c:pt>
                <c:pt idx="637">
                  <c:v>8.73</c:v>
                </c:pt>
                <c:pt idx="638">
                  <c:v>8.64</c:v>
                </c:pt>
                <c:pt idx="639">
                  <c:v>8.62</c:v>
                </c:pt>
                <c:pt idx="640">
                  <c:v>8.8</c:v>
                </c:pt>
                <c:pt idx="641">
                  <c:v>8.84</c:v>
                </c:pt>
                <c:pt idx="642">
                  <c:v>8.69</c:v>
                </c:pt>
                <c:pt idx="643">
                  <c:v>8.8</c:v>
                </c:pt>
                <c:pt idx="644">
                  <c:v>9.23</c:v>
                </c:pt>
                <c:pt idx="645">
                  <c:v>8.92</c:v>
                </c:pt>
                <c:pt idx="646">
                  <c:v>9.16</c:v>
                </c:pt>
                <c:pt idx="647">
                  <c:v>9.28</c:v>
                </c:pt>
                <c:pt idx="648">
                  <c:v>9.26</c:v>
                </c:pt>
                <c:pt idx="649">
                  <c:v>9.33</c:v>
                </c:pt>
                <c:pt idx="650">
                  <c:v>9.33</c:v>
                </c:pt>
                <c:pt idx="651">
                  <c:v>9.08</c:v>
                </c:pt>
                <c:pt idx="652">
                  <c:v>8.72</c:v>
                </c:pt>
                <c:pt idx="653">
                  <c:v>8.75</c:v>
                </c:pt>
                <c:pt idx="654">
                  <c:v>9.14</c:v>
                </c:pt>
                <c:pt idx="655">
                  <c:v>9.03</c:v>
                </c:pt>
                <c:pt idx="656">
                  <c:v>8.89</c:v>
                </c:pt>
                <c:pt idx="657">
                  <c:v>8.89</c:v>
                </c:pt>
                <c:pt idx="658">
                  <c:v>8.83</c:v>
                </c:pt>
                <c:pt idx="659">
                  <c:v>8.88</c:v>
                </c:pt>
                <c:pt idx="660">
                  <c:v>9.09</c:v>
                </c:pt>
                <c:pt idx="661">
                  <c:v>9.1</c:v>
                </c:pt>
                <c:pt idx="662">
                  <c:v>8.74</c:v>
                </c:pt>
                <c:pt idx="663">
                  <c:v>8.76</c:v>
                </c:pt>
                <c:pt idx="664">
                  <c:v>8.74</c:v>
                </c:pt>
                <c:pt idx="665">
                  <c:v>8.16</c:v>
                </c:pt>
              </c:numCache>
            </c:numRef>
          </c:val>
          <c:smooth val="0"/>
        </c:ser>
        <c:ser>
          <c:idx val="1"/>
          <c:order val="1"/>
          <c:tx>
            <c:strRef>
              <c:f>Sheet1!$C$1</c:f>
              <c:strCache>
                <c:ptCount val="1"/>
                <c:pt idx="0">
                  <c:v>Evaluation</c:v>
                </c:pt>
              </c:strCache>
            </c:strRef>
          </c:tx>
          <c:spPr>
            <a:ln w="31750" cap="rnd" cmpd="sng">
              <a:solidFill>
                <a:schemeClr val="accent5">
                  <a:lumMod val="75000"/>
                </a:schemeClr>
              </a:solidFill>
              <a:prstDash val="sysDash"/>
              <a:round/>
            </a:ln>
            <a:effectLst/>
          </c:spPr>
          <c:marker>
            <c:symbol val="none"/>
          </c:marker>
          <c:dLbls>
            <c:delete val="1"/>
          </c:dLbls>
          <c:cat>
            <c:strRef>
              <c:f>Sheet1!$A$2:$A$674</c:f>
              <c:strCache>
                <c:ptCount val="666"/>
                <c:pt idx="0">
                  <c:v>2022-04-22</c:v>
                </c:pt>
                <c:pt idx="1">
                  <c:v>2022-04-25</c:v>
                </c:pt>
                <c:pt idx="2">
                  <c:v>2022-04-26</c:v>
                </c:pt>
                <c:pt idx="3">
                  <c:v>2022-04-27</c:v>
                </c:pt>
                <c:pt idx="4">
                  <c:v>2022-04-28</c:v>
                </c:pt>
                <c:pt idx="5">
                  <c:v>2022-04-29</c:v>
                </c:pt>
                <c:pt idx="6">
                  <c:v>2022-05-03</c:v>
                </c:pt>
                <c:pt idx="7">
                  <c:v>2022-05-04</c:v>
                </c:pt>
                <c:pt idx="8">
                  <c:v>2022-05-05</c:v>
                </c:pt>
                <c:pt idx="9">
                  <c:v>2022-05-06</c:v>
                </c:pt>
                <c:pt idx="10">
                  <c:v>2022-05-10</c:v>
                </c:pt>
                <c:pt idx="11">
                  <c:v>2022-05-11</c:v>
                </c:pt>
                <c:pt idx="12">
                  <c:v>2022-05-12</c:v>
                </c:pt>
                <c:pt idx="13">
                  <c:v>2022-05-13</c:v>
                </c:pt>
                <c:pt idx="14">
                  <c:v>2022-05-16</c:v>
                </c:pt>
                <c:pt idx="15">
                  <c:v>2022-05-17</c:v>
                </c:pt>
                <c:pt idx="16">
                  <c:v>2022-05-18</c:v>
                </c:pt>
                <c:pt idx="17">
                  <c:v>2022-05-19</c:v>
                </c:pt>
                <c:pt idx="18">
                  <c:v>2022-05-20</c:v>
                </c:pt>
                <c:pt idx="19">
                  <c:v>2022-05-23</c:v>
                </c:pt>
                <c:pt idx="20">
                  <c:v>2022-05-24</c:v>
                </c:pt>
                <c:pt idx="21">
                  <c:v>2022-05-25</c:v>
                </c:pt>
                <c:pt idx="22">
                  <c:v>2022-05-26</c:v>
                </c:pt>
                <c:pt idx="23">
                  <c:v>2022-05-27</c:v>
                </c:pt>
                <c:pt idx="24">
                  <c:v>2022-05-30</c:v>
                </c:pt>
                <c:pt idx="25">
                  <c:v>2022-05-31</c:v>
                </c:pt>
                <c:pt idx="26">
                  <c:v>2022-06-01</c:v>
                </c:pt>
                <c:pt idx="27">
                  <c:v>2022-06-02</c:v>
                </c:pt>
                <c:pt idx="28">
                  <c:v>2022-06-06</c:v>
                </c:pt>
                <c:pt idx="29">
                  <c:v>2022-06-07</c:v>
                </c:pt>
                <c:pt idx="30">
                  <c:v>2022-06-08</c:v>
                </c:pt>
                <c:pt idx="31">
                  <c:v>2022-06-09</c:v>
                </c:pt>
                <c:pt idx="32">
                  <c:v>2022-06-10</c:v>
                </c:pt>
                <c:pt idx="33">
                  <c:v>2022-06-13</c:v>
                </c:pt>
                <c:pt idx="34">
                  <c:v>2022-06-14</c:v>
                </c:pt>
                <c:pt idx="35">
                  <c:v>2022-06-15</c:v>
                </c:pt>
                <c:pt idx="36">
                  <c:v>2022-06-16</c:v>
                </c:pt>
                <c:pt idx="37">
                  <c:v>2022-06-17</c:v>
                </c:pt>
                <c:pt idx="38">
                  <c:v>2022-06-20</c:v>
                </c:pt>
                <c:pt idx="39">
                  <c:v>2022-06-21</c:v>
                </c:pt>
                <c:pt idx="40">
                  <c:v>2022-06-22</c:v>
                </c:pt>
                <c:pt idx="41">
                  <c:v>2022-06-23</c:v>
                </c:pt>
                <c:pt idx="42">
                  <c:v>2022-06-24</c:v>
                </c:pt>
                <c:pt idx="43">
                  <c:v>2022-06-27</c:v>
                </c:pt>
                <c:pt idx="44">
                  <c:v>2022-06-28</c:v>
                </c:pt>
                <c:pt idx="45">
                  <c:v>2022-06-29</c:v>
                </c:pt>
                <c:pt idx="46">
                  <c:v>2022-06-30</c:v>
                </c:pt>
                <c:pt idx="47">
                  <c:v>2022-07-04</c:v>
                </c:pt>
                <c:pt idx="48">
                  <c:v>2022-07-05</c:v>
                </c:pt>
                <c:pt idx="49">
                  <c:v>2022-07-06</c:v>
                </c:pt>
                <c:pt idx="50">
                  <c:v>2022-07-07</c:v>
                </c:pt>
                <c:pt idx="51">
                  <c:v>2022-07-08</c:v>
                </c:pt>
                <c:pt idx="52">
                  <c:v>2022-07-11</c:v>
                </c:pt>
                <c:pt idx="53">
                  <c:v>2022-07-12</c:v>
                </c:pt>
                <c:pt idx="54">
                  <c:v>2022-07-13</c:v>
                </c:pt>
                <c:pt idx="55">
                  <c:v>2022-07-14</c:v>
                </c:pt>
                <c:pt idx="56">
                  <c:v>2022-07-15</c:v>
                </c:pt>
                <c:pt idx="57">
                  <c:v>2022-07-18</c:v>
                </c:pt>
                <c:pt idx="58">
                  <c:v>2022-07-19</c:v>
                </c:pt>
                <c:pt idx="59">
                  <c:v>2022-07-20</c:v>
                </c:pt>
                <c:pt idx="60">
                  <c:v>2022-07-21</c:v>
                </c:pt>
                <c:pt idx="61">
                  <c:v>2022-07-22</c:v>
                </c:pt>
                <c:pt idx="62">
                  <c:v>2022-07-25</c:v>
                </c:pt>
                <c:pt idx="63">
                  <c:v>2022-07-26</c:v>
                </c:pt>
                <c:pt idx="64">
                  <c:v>2022-07-27</c:v>
                </c:pt>
                <c:pt idx="65">
                  <c:v>2022-07-28</c:v>
                </c:pt>
                <c:pt idx="66">
                  <c:v>2022-07-29</c:v>
                </c:pt>
                <c:pt idx="67">
                  <c:v>2022-08-01</c:v>
                </c:pt>
                <c:pt idx="68">
                  <c:v>2022-08-02</c:v>
                </c:pt>
                <c:pt idx="69">
                  <c:v>2022-08-03</c:v>
                </c:pt>
                <c:pt idx="70">
                  <c:v>2022-08-04</c:v>
                </c:pt>
                <c:pt idx="71">
                  <c:v>2022-08-05</c:v>
                </c:pt>
                <c:pt idx="72">
                  <c:v>2022-08-08</c:v>
                </c:pt>
                <c:pt idx="73">
                  <c:v>2022-08-09</c:v>
                </c:pt>
                <c:pt idx="74">
                  <c:v>2022-08-10</c:v>
                </c:pt>
                <c:pt idx="75">
                  <c:v>2022-08-11</c:v>
                </c:pt>
                <c:pt idx="76">
                  <c:v>2022-08-12</c:v>
                </c:pt>
                <c:pt idx="77">
                  <c:v>2022-08-15</c:v>
                </c:pt>
                <c:pt idx="78">
                  <c:v>2022-08-16</c:v>
                </c:pt>
                <c:pt idx="79">
                  <c:v>2022-08-17</c:v>
                </c:pt>
                <c:pt idx="80">
                  <c:v>2022-08-18</c:v>
                </c:pt>
                <c:pt idx="81">
                  <c:v>2022-08-19</c:v>
                </c:pt>
                <c:pt idx="82">
                  <c:v>2022-08-22</c:v>
                </c:pt>
                <c:pt idx="83">
                  <c:v>2022-08-23</c:v>
                </c:pt>
                <c:pt idx="84">
                  <c:v>2022-08-24</c:v>
                </c:pt>
                <c:pt idx="85">
                  <c:v>2022-08-25</c:v>
                </c:pt>
                <c:pt idx="86">
                  <c:v>2022-08-26</c:v>
                </c:pt>
                <c:pt idx="87">
                  <c:v>2022-08-29</c:v>
                </c:pt>
                <c:pt idx="88">
                  <c:v>2022-08-30</c:v>
                </c:pt>
                <c:pt idx="89">
                  <c:v>2022-08-31</c:v>
                </c:pt>
                <c:pt idx="90">
                  <c:v>2022-09-01</c:v>
                </c:pt>
                <c:pt idx="91">
                  <c:v>2022-09-02</c:v>
                </c:pt>
                <c:pt idx="92">
                  <c:v>2022-09-05</c:v>
                </c:pt>
                <c:pt idx="93">
                  <c:v>2022-09-06</c:v>
                </c:pt>
                <c:pt idx="94">
                  <c:v>2022-09-07</c:v>
                </c:pt>
                <c:pt idx="95">
                  <c:v>2022-09-08</c:v>
                </c:pt>
                <c:pt idx="96">
                  <c:v>2022-09-09</c:v>
                </c:pt>
                <c:pt idx="97">
                  <c:v>2022-09-13</c:v>
                </c:pt>
                <c:pt idx="98">
                  <c:v>2022-09-14</c:v>
                </c:pt>
                <c:pt idx="99">
                  <c:v>2022-09-15</c:v>
                </c:pt>
                <c:pt idx="100">
                  <c:v>2022-09-16</c:v>
                </c:pt>
                <c:pt idx="101">
                  <c:v>2022-09-19</c:v>
                </c:pt>
                <c:pt idx="102">
                  <c:v>2022-09-20</c:v>
                </c:pt>
                <c:pt idx="103">
                  <c:v>2022-09-21</c:v>
                </c:pt>
                <c:pt idx="104">
                  <c:v>2022-09-22</c:v>
                </c:pt>
                <c:pt idx="105">
                  <c:v>2022-09-23</c:v>
                </c:pt>
                <c:pt idx="106">
                  <c:v>2022-09-26</c:v>
                </c:pt>
                <c:pt idx="107">
                  <c:v>2022-09-27</c:v>
                </c:pt>
                <c:pt idx="108">
                  <c:v>2022-09-28</c:v>
                </c:pt>
                <c:pt idx="109">
                  <c:v>2022-09-29</c:v>
                </c:pt>
                <c:pt idx="110">
                  <c:v>2022-09-30</c:v>
                </c:pt>
                <c:pt idx="111">
                  <c:v>2022-10-03</c:v>
                </c:pt>
                <c:pt idx="112">
                  <c:v>2022-10-05</c:v>
                </c:pt>
                <c:pt idx="113">
                  <c:v>2022-10-06</c:v>
                </c:pt>
                <c:pt idx="114">
                  <c:v>2022-10-07</c:v>
                </c:pt>
                <c:pt idx="115">
                  <c:v>2022-10-10</c:v>
                </c:pt>
                <c:pt idx="116">
                  <c:v>2022-10-11</c:v>
                </c:pt>
                <c:pt idx="117">
                  <c:v>2022-10-12</c:v>
                </c:pt>
                <c:pt idx="118">
                  <c:v>2022-10-13</c:v>
                </c:pt>
                <c:pt idx="119">
                  <c:v>2022-10-14</c:v>
                </c:pt>
                <c:pt idx="120">
                  <c:v>2022-10-17</c:v>
                </c:pt>
                <c:pt idx="121">
                  <c:v>2022-10-18</c:v>
                </c:pt>
                <c:pt idx="122">
                  <c:v>2022-10-19</c:v>
                </c:pt>
                <c:pt idx="123">
                  <c:v>2022-10-20</c:v>
                </c:pt>
                <c:pt idx="124">
                  <c:v>2022-10-21</c:v>
                </c:pt>
                <c:pt idx="125">
                  <c:v>2022-10-24</c:v>
                </c:pt>
                <c:pt idx="126">
                  <c:v>2022-10-25</c:v>
                </c:pt>
                <c:pt idx="127">
                  <c:v>2022-10-26</c:v>
                </c:pt>
                <c:pt idx="128">
                  <c:v>2022-10-27</c:v>
                </c:pt>
                <c:pt idx="129">
                  <c:v>2022-10-28</c:v>
                </c:pt>
                <c:pt idx="130">
                  <c:v>2022-10-31</c:v>
                </c:pt>
                <c:pt idx="131">
                  <c:v>2022-11-01</c:v>
                </c:pt>
                <c:pt idx="132">
                  <c:v>2022-11-02</c:v>
                </c:pt>
                <c:pt idx="133">
                  <c:v>2022-11-03</c:v>
                </c:pt>
                <c:pt idx="134">
                  <c:v>2022-11-04</c:v>
                </c:pt>
                <c:pt idx="135">
                  <c:v>2022-11-07</c:v>
                </c:pt>
                <c:pt idx="136">
                  <c:v>2022-11-08</c:v>
                </c:pt>
                <c:pt idx="137">
                  <c:v>2022-11-09</c:v>
                </c:pt>
                <c:pt idx="138">
                  <c:v>2022-11-10</c:v>
                </c:pt>
                <c:pt idx="139">
                  <c:v>2022-11-11</c:v>
                </c:pt>
                <c:pt idx="140">
                  <c:v>2022-11-14</c:v>
                </c:pt>
                <c:pt idx="141">
                  <c:v>2022-11-15</c:v>
                </c:pt>
                <c:pt idx="142">
                  <c:v>2022-11-16</c:v>
                </c:pt>
                <c:pt idx="143">
                  <c:v>2022-11-17</c:v>
                </c:pt>
                <c:pt idx="144">
                  <c:v>2022-11-18</c:v>
                </c:pt>
                <c:pt idx="145">
                  <c:v>2022-11-21</c:v>
                </c:pt>
                <c:pt idx="146">
                  <c:v>2022-11-22</c:v>
                </c:pt>
                <c:pt idx="147">
                  <c:v>2022-11-23</c:v>
                </c:pt>
                <c:pt idx="148">
                  <c:v>2022-11-24</c:v>
                </c:pt>
                <c:pt idx="149">
                  <c:v>2022-11-25</c:v>
                </c:pt>
                <c:pt idx="150">
                  <c:v>2022-11-28</c:v>
                </c:pt>
                <c:pt idx="151">
                  <c:v>2022-11-29</c:v>
                </c:pt>
                <c:pt idx="152">
                  <c:v>2022-11-30</c:v>
                </c:pt>
                <c:pt idx="153">
                  <c:v>2022-12-01</c:v>
                </c:pt>
                <c:pt idx="154">
                  <c:v>2022-12-02</c:v>
                </c:pt>
                <c:pt idx="155">
                  <c:v>2022-12-05</c:v>
                </c:pt>
                <c:pt idx="156">
                  <c:v>2022-12-06</c:v>
                </c:pt>
                <c:pt idx="157">
                  <c:v>2022-12-07</c:v>
                </c:pt>
                <c:pt idx="158">
                  <c:v>2022-12-08</c:v>
                </c:pt>
                <c:pt idx="159">
                  <c:v>2022-12-09</c:v>
                </c:pt>
                <c:pt idx="160">
                  <c:v>2022-12-12</c:v>
                </c:pt>
                <c:pt idx="161">
                  <c:v>2022-12-13</c:v>
                </c:pt>
                <c:pt idx="162">
                  <c:v>2022-12-14</c:v>
                </c:pt>
                <c:pt idx="163">
                  <c:v>2022-12-15</c:v>
                </c:pt>
                <c:pt idx="164">
                  <c:v>2022-12-16</c:v>
                </c:pt>
                <c:pt idx="165">
                  <c:v>2022-12-19</c:v>
                </c:pt>
                <c:pt idx="166">
                  <c:v>2022-12-20</c:v>
                </c:pt>
                <c:pt idx="167">
                  <c:v>2022-12-21</c:v>
                </c:pt>
                <c:pt idx="168">
                  <c:v>2022-12-22</c:v>
                </c:pt>
                <c:pt idx="169">
                  <c:v>2022-12-23</c:v>
                </c:pt>
                <c:pt idx="170">
                  <c:v>2022-12-28</c:v>
                </c:pt>
                <c:pt idx="171">
                  <c:v>2022-12-29</c:v>
                </c:pt>
                <c:pt idx="172">
                  <c:v>2022-12-30</c:v>
                </c:pt>
                <c:pt idx="173">
                  <c:v>2023-01-03</c:v>
                </c:pt>
                <c:pt idx="174">
                  <c:v>2023-01-04</c:v>
                </c:pt>
                <c:pt idx="175">
                  <c:v>2023-01-05</c:v>
                </c:pt>
                <c:pt idx="176">
                  <c:v>2023-01-06</c:v>
                </c:pt>
                <c:pt idx="177">
                  <c:v>2023-01-09</c:v>
                </c:pt>
                <c:pt idx="178">
                  <c:v>2023-01-10</c:v>
                </c:pt>
                <c:pt idx="179">
                  <c:v>2023-01-11</c:v>
                </c:pt>
                <c:pt idx="180">
                  <c:v>2023-01-12</c:v>
                </c:pt>
                <c:pt idx="181">
                  <c:v>2023-01-13</c:v>
                </c:pt>
                <c:pt idx="182">
                  <c:v>2023-01-16</c:v>
                </c:pt>
                <c:pt idx="183">
                  <c:v>2023-01-17</c:v>
                </c:pt>
                <c:pt idx="184">
                  <c:v>2023-01-18</c:v>
                </c:pt>
                <c:pt idx="185">
                  <c:v>2023-01-19</c:v>
                </c:pt>
                <c:pt idx="186">
                  <c:v>2023-01-20</c:v>
                </c:pt>
                <c:pt idx="187">
                  <c:v>2023-01-26</c:v>
                </c:pt>
                <c:pt idx="188">
                  <c:v>2023-01-27</c:v>
                </c:pt>
                <c:pt idx="189">
                  <c:v>2023-01-30</c:v>
                </c:pt>
                <c:pt idx="190">
                  <c:v>2023-01-31</c:v>
                </c:pt>
                <c:pt idx="191">
                  <c:v>2023-02-01</c:v>
                </c:pt>
                <c:pt idx="192">
                  <c:v>2023-02-02</c:v>
                </c:pt>
                <c:pt idx="193">
                  <c:v>2023-02-03</c:v>
                </c:pt>
                <c:pt idx="194">
                  <c:v>2023-02-06</c:v>
                </c:pt>
                <c:pt idx="195">
                  <c:v>2023-02-07</c:v>
                </c:pt>
                <c:pt idx="196">
                  <c:v>2023-02-08</c:v>
                </c:pt>
                <c:pt idx="197">
                  <c:v>2023-02-09</c:v>
                </c:pt>
                <c:pt idx="198">
                  <c:v>2023-02-10</c:v>
                </c:pt>
                <c:pt idx="199">
                  <c:v>2023-02-13</c:v>
                </c:pt>
                <c:pt idx="200">
                  <c:v>2023-02-14</c:v>
                </c:pt>
                <c:pt idx="201">
                  <c:v>2023-02-15</c:v>
                </c:pt>
                <c:pt idx="202">
                  <c:v>2023-02-16</c:v>
                </c:pt>
                <c:pt idx="203">
                  <c:v>2023-02-17</c:v>
                </c:pt>
                <c:pt idx="204">
                  <c:v>2023-02-20</c:v>
                </c:pt>
                <c:pt idx="205">
                  <c:v>2023-02-21</c:v>
                </c:pt>
                <c:pt idx="206">
                  <c:v>2023-02-22</c:v>
                </c:pt>
                <c:pt idx="207">
                  <c:v>2023-02-23</c:v>
                </c:pt>
                <c:pt idx="208">
                  <c:v>2023-02-24</c:v>
                </c:pt>
                <c:pt idx="209">
                  <c:v>2023-02-27</c:v>
                </c:pt>
                <c:pt idx="210">
                  <c:v>2023-02-28</c:v>
                </c:pt>
                <c:pt idx="211">
                  <c:v>2023-03-01</c:v>
                </c:pt>
                <c:pt idx="212">
                  <c:v>2023-03-02</c:v>
                </c:pt>
                <c:pt idx="213">
                  <c:v>2023-03-03</c:v>
                </c:pt>
                <c:pt idx="214">
                  <c:v>2023-03-06</c:v>
                </c:pt>
                <c:pt idx="215">
                  <c:v>2023-03-07</c:v>
                </c:pt>
                <c:pt idx="216">
                  <c:v>2023-03-08</c:v>
                </c:pt>
                <c:pt idx="217">
                  <c:v>2023-03-09</c:v>
                </c:pt>
                <c:pt idx="218">
                  <c:v>2023-03-10</c:v>
                </c:pt>
                <c:pt idx="219">
                  <c:v>2023-03-13</c:v>
                </c:pt>
                <c:pt idx="220">
                  <c:v>2023-03-14</c:v>
                </c:pt>
                <c:pt idx="221">
                  <c:v>2023-03-15</c:v>
                </c:pt>
                <c:pt idx="222">
                  <c:v>2023-03-16</c:v>
                </c:pt>
                <c:pt idx="223">
                  <c:v>2023-03-17</c:v>
                </c:pt>
                <c:pt idx="224">
                  <c:v>2023-03-20</c:v>
                </c:pt>
                <c:pt idx="225">
                  <c:v>2023-03-21</c:v>
                </c:pt>
                <c:pt idx="226">
                  <c:v>2023-03-22</c:v>
                </c:pt>
                <c:pt idx="227">
                  <c:v>2023-03-23</c:v>
                </c:pt>
                <c:pt idx="228">
                  <c:v>2023-03-24</c:v>
                </c:pt>
                <c:pt idx="229">
                  <c:v>2023-03-27</c:v>
                </c:pt>
                <c:pt idx="230">
                  <c:v>2023-03-28</c:v>
                </c:pt>
                <c:pt idx="231">
                  <c:v>2023-03-29</c:v>
                </c:pt>
                <c:pt idx="232">
                  <c:v>2023-03-30</c:v>
                </c:pt>
                <c:pt idx="233">
                  <c:v>2023-03-31</c:v>
                </c:pt>
                <c:pt idx="234">
                  <c:v>2023-04-03</c:v>
                </c:pt>
                <c:pt idx="235">
                  <c:v>2023-04-04</c:v>
                </c:pt>
                <c:pt idx="236">
                  <c:v>2023-04-06</c:v>
                </c:pt>
                <c:pt idx="237">
                  <c:v>2023-04-11</c:v>
                </c:pt>
                <c:pt idx="238">
                  <c:v>2023-04-12</c:v>
                </c:pt>
                <c:pt idx="239">
                  <c:v>2023-04-13</c:v>
                </c:pt>
                <c:pt idx="240">
                  <c:v>2023-04-14</c:v>
                </c:pt>
                <c:pt idx="241">
                  <c:v>2023-04-17</c:v>
                </c:pt>
                <c:pt idx="242">
                  <c:v>2023-04-18</c:v>
                </c:pt>
                <c:pt idx="243">
                  <c:v>2023-04-19</c:v>
                </c:pt>
                <c:pt idx="244">
                  <c:v>2023-04-20</c:v>
                </c:pt>
                <c:pt idx="245">
                  <c:v>2023-04-21</c:v>
                </c:pt>
                <c:pt idx="246">
                  <c:v>2023-04-24</c:v>
                </c:pt>
                <c:pt idx="247">
                  <c:v>2023-04-25</c:v>
                </c:pt>
                <c:pt idx="248">
                  <c:v>2023-04-26</c:v>
                </c:pt>
                <c:pt idx="249">
                  <c:v>2023-04-27</c:v>
                </c:pt>
                <c:pt idx="250">
                  <c:v>2023-04-28</c:v>
                </c:pt>
                <c:pt idx="251">
                  <c:v>2023-05-02</c:v>
                </c:pt>
                <c:pt idx="252">
                  <c:v>2023-05-03</c:v>
                </c:pt>
                <c:pt idx="253">
                  <c:v>2023-05-04</c:v>
                </c:pt>
                <c:pt idx="254">
                  <c:v>2023-05-05</c:v>
                </c:pt>
                <c:pt idx="255">
                  <c:v>2023-05-08</c:v>
                </c:pt>
                <c:pt idx="256">
                  <c:v>2023-05-09</c:v>
                </c:pt>
                <c:pt idx="257">
                  <c:v>2023-05-10</c:v>
                </c:pt>
                <c:pt idx="258">
                  <c:v>2023-05-11</c:v>
                </c:pt>
                <c:pt idx="259">
                  <c:v>2023-05-12</c:v>
                </c:pt>
                <c:pt idx="260">
                  <c:v>2023-05-15</c:v>
                </c:pt>
                <c:pt idx="261">
                  <c:v>2023-05-16</c:v>
                </c:pt>
                <c:pt idx="262">
                  <c:v>2023-05-17</c:v>
                </c:pt>
                <c:pt idx="263">
                  <c:v>2023-05-18</c:v>
                </c:pt>
                <c:pt idx="264">
                  <c:v>2023-05-19</c:v>
                </c:pt>
                <c:pt idx="265">
                  <c:v>2023-05-22</c:v>
                </c:pt>
                <c:pt idx="266">
                  <c:v>2023-05-23</c:v>
                </c:pt>
                <c:pt idx="267">
                  <c:v>2023-05-24</c:v>
                </c:pt>
                <c:pt idx="268">
                  <c:v>2023-05-25</c:v>
                </c:pt>
                <c:pt idx="269">
                  <c:v>2023-05-29</c:v>
                </c:pt>
                <c:pt idx="270">
                  <c:v>2023-05-30</c:v>
                </c:pt>
                <c:pt idx="271">
                  <c:v>2023-05-31</c:v>
                </c:pt>
                <c:pt idx="272">
                  <c:v>2023-06-01</c:v>
                </c:pt>
                <c:pt idx="273">
                  <c:v>2023-06-02</c:v>
                </c:pt>
                <c:pt idx="274">
                  <c:v>2023-06-05</c:v>
                </c:pt>
                <c:pt idx="275">
                  <c:v>2023-06-06</c:v>
                </c:pt>
                <c:pt idx="276">
                  <c:v>2023-06-07</c:v>
                </c:pt>
                <c:pt idx="277">
                  <c:v>2023-06-08</c:v>
                </c:pt>
                <c:pt idx="278">
                  <c:v>2023-06-09</c:v>
                </c:pt>
                <c:pt idx="279">
                  <c:v>2023-06-12</c:v>
                </c:pt>
                <c:pt idx="280">
                  <c:v>2023-06-13</c:v>
                </c:pt>
                <c:pt idx="281">
                  <c:v>2023-06-14</c:v>
                </c:pt>
                <c:pt idx="282">
                  <c:v>2023-06-15</c:v>
                </c:pt>
                <c:pt idx="283">
                  <c:v>2023-06-16</c:v>
                </c:pt>
                <c:pt idx="284">
                  <c:v>2023-06-19</c:v>
                </c:pt>
                <c:pt idx="285">
                  <c:v>2023-06-20</c:v>
                </c:pt>
                <c:pt idx="286">
                  <c:v>2023-06-21</c:v>
                </c:pt>
                <c:pt idx="287">
                  <c:v>2023-06-23</c:v>
                </c:pt>
                <c:pt idx="288">
                  <c:v>2023-06-26</c:v>
                </c:pt>
                <c:pt idx="289">
                  <c:v>2023-06-27</c:v>
                </c:pt>
                <c:pt idx="290">
                  <c:v>2023-06-28</c:v>
                </c:pt>
                <c:pt idx="291">
                  <c:v>2023-06-29</c:v>
                </c:pt>
                <c:pt idx="292">
                  <c:v>2023-06-30</c:v>
                </c:pt>
                <c:pt idx="293">
                  <c:v>2023-07-03</c:v>
                </c:pt>
                <c:pt idx="294">
                  <c:v>2023-07-04</c:v>
                </c:pt>
                <c:pt idx="295">
                  <c:v>2023-07-05</c:v>
                </c:pt>
                <c:pt idx="296">
                  <c:v>2023-07-06</c:v>
                </c:pt>
                <c:pt idx="297">
                  <c:v>2023-07-07</c:v>
                </c:pt>
                <c:pt idx="298">
                  <c:v>2023-07-10</c:v>
                </c:pt>
                <c:pt idx="299">
                  <c:v>2023-07-11</c:v>
                </c:pt>
                <c:pt idx="300">
                  <c:v>2023-07-12</c:v>
                </c:pt>
                <c:pt idx="301">
                  <c:v>2023-07-13</c:v>
                </c:pt>
                <c:pt idx="302">
                  <c:v>2023-07-14</c:v>
                </c:pt>
                <c:pt idx="303">
                  <c:v>2023-07-18</c:v>
                </c:pt>
                <c:pt idx="304">
                  <c:v>2023-07-19</c:v>
                </c:pt>
                <c:pt idx="305">
                  <c:v>2023-07-20</c:v>
                </c:pt>
                <c:pt idx="306">
                  <c:v>2023-07-21</c:v>
                </c:pt>
                <c:pt idx="307">
                  <c:v>2023-07-24</c:v>
                </c:pt>
                <c:pt idx="308">
                  <c:v>2023-07-25</c:v>
                </c:pt>
                <c:pt idx="309">
                  <c:v>2023-07-26</c:v>
                </c:pt>
                <c:pt idx="310">
                  <c:v>2023-07-27</c:v>
                </c:pt>
                <c:pt idx="311">
                  <c:v>2023-07-28</c:v>
                </c:pt>
                <c:pt idx="312">
                  <c:v>2023-07-31</c:v>
                </c:pt>
                <c:pt idx="313">
                  <c:v>2023-08-01</c:v>
                </c:pt>
                <c:pt idx="314">
                  <c:v>2023-08-02</c:v>
                </c:pt>
                <c:pt idx="315">
                  <c:v>2023-08-03</c:v>
                </c:pt>
                <c:pt idx="316">
                  <c:v>2023-08-04</c:v>
                </c:pt>
                <c:pt idx="317">
                  <c:v>2023-08-07</c:v>
                </c:pt>
                <c:pt idx="318">
                  <c:v>2023-08-08</c:v>
                </c:pt>
                <c:pt idx="319">
                  <c:v>2023-08-09</c:v>
                </c:pt>
                <c:pt idx="320">
                  <c:v>2023-08-10</c:v>
                </c:pt>
                <c:pt idx="321">
                  <c:v>2023-08-11</c:v>
                </c:pt>
                <c:pt idx="322">
                  <c:v>2023-08-14</c:v>
                </c:pt>
                <c:pt idx="323">
                  <c:v>2023-08-15</c:v>
                </c:pt>
                <c:pt idx="324">
                  <c:v>2023-08-16</c:v>
                </c:pt>
                <c:pt idx="325">
                  <c:v>2023-08-17</c:v>
                </c:pt>
                <c:pt idx="326">
                  <c:v>2023-08-18</c:v>
                </c:pt>
                <c:pt idx="327">
                  <c:v>2023-08-21</c:v>
                </c:pt>
                <c:pt idx="328">
                  <c:v>2023-08-22</c:v>
                </c:pt>
                <c:pt idx="329">
                  <c:v>2023-08-23</c:v>
                </c:pt>
                <c:pt idx="330">
                  <c:v>2023-08-24</c:v>
                </c:pt>
                <c:pt idx="331">
                  <c:v>2023-08-25</c:v>
                </c:pt>
                <c:pt idx="332">
                  <c:v>2023-08-28</c:v>
                </c:pt>
                <c:pt idx="333">
                  <c:v>2023-08-29</c:v>
                </c:pt>
                <c:pt idx="334">
                  <c:v>2023-08-30</c:v>
                </c:pt>
                <c:pt idx="335">
                  <c:v>2023-08-31</c:v>
                </c:pt>
                <c:pt idx="336">
                  <c:v>2023-09-04</c:v>
                </c:pt>
                <c:pt idx="337">
                  <c:v>2023-09-05</c:v>
                </c:pt>
                <c:pt idx="338">
                  <c:v>2023-09-06</c:v>
                </c:pt>
                <c:pt idx="339">
                  <c:v>2023-09-07</c:v>
                </c:pt>
                <c:pt idx="340">
                  <c:v>2023-09-11</c:v>
                </c:pt>
                <c:pt idx="341">
                  <c:v>2023-09-12</c:v>
                </c:pt>
                <c:pt idx="342">
                  <c:v>2023-09-13</c:v>
                </c:pt>
                <c:pt idx="343">
                  <c:v>2023-09-14</c:v>
                </c:pt>
                <c:pt idx="344">
                  <c:v>2023-09-15</c:v>
                </c:pt>
                <c:pt idx="345">
                  <c:v>2023-09-18</c:v>
                </c:pt>
                <c:pt idx="346">
                  <c:v>2023-09-19</c:v>
                </c:pt>
                <c:pt idx="347">
                  <c:v>2023-09-20</c:v>
                </c:pt>
                <c:pt idx="348">
                  <c:v>2023-09-21</c:v>
                </c:pt>
                <c:pt idx="349">
                  <c:v>2023-09-22</c:v>
                </c:pt>
                <c:pt idx="350">
                  <c:v>2023-09-25</c:v>
                </c:pt>
                <c:pt idx="351">
                  <c:v>2023-09-26</c:v>
                </c:pt>
                <c:pt idx="352">
                  <c:v>2023-09-27</c:v>
                </c:pt>
                <c:pt idx="353">
                  <c:v>2023-09-28</c:v>
                </c:pt>
                <c:pt idx="354">
                  <c:v>2023-09-29</c:v>
                </c:pt>
                <c:pt idx="355">
                  <c:v>2023-10-03</c:v>
                </c:pt>
                <c:pt idx="356">
                  <c:v>2023-10-04</c:v>
                </c:pt>
                <c:pt idx="357">
                  <c:v>2023-10-05</c:v>
                </c:pt>
                <c:pt idx="358">
                  <c:v>2023-10-06</c:v>
                </c:pt>
                <c:pt idx="359">
                  <c:v>2023-10-09</c:v>
                </c:pt>
                <c:pt idx="360">
                  <c:v>2023-10-10</c:v>
                </c:pt>
                <c:pt idx="361">
                  <c:v>2023-10-11</c:v>
                </c:pt>
                <c:pt idx="362">
                  <c:v>2023-10-12</c:v>
                </c:pt>
                <c:pt idx="363">
                  <c:v>2023-10-13</c:v>
                </c:pt>
                <c:pt idx="364">
                  <c:v>2023-10-16</c:v>
                </c:pt>
                <c:pt idx="365">
                  <c:v>2023-10-17</c:v>
                </c:pt>
                <c:pt idx="366">
                  <c:v>2023-10-18</c:v>
                </c:pt>
                <c:pt idx="367">
                  <c:v>2023-10-19</c:v>
                </c:pt>
                <c:pt idx="368">
                  <c:v>2023-10-20</c:v>
                </c:pt>
                <c:pt idx="369">
                  <c:v>2023-10-24</c:v>
                </c:pt>
                <c:pt idx="370">
                  <c:v>2023-10-25</c:v>
                </c:pt>
                <c:pt idx="371">
                  <c:v>2023-10-26</c:v>
                </c:pt>
                <c:pt idx="372">
                  <c:v>2023-10-27</c:v>
                </c:pt>
                <c:pt idx="373">
                  <c:v>2023-10-30</c:v>
                </c:pt>
                <c:pt idx="374">
                  <c:v>2023-10-31</c:v>
                </c:pt>
                <c:pt idx="375">
                  <c:v>2023-11-01</c:v>
                </c:pt>
                <c:pt idx="376">
                  <c:v>2023-11-02</c:v>
                </c:pt>
                <c:pt idx="377">
                  <c:v>2023-11-03</c:v>
                </c:pt>
                <c:pt idx="378">
                  <c:v>2023-11-06</c:v>
                </c:pt>
                <c:pt idx="379">
                  <c:v>2023-11-07</c:v>
                </c:pt>
                <c:pt idx="380">
                  <c:v>2023-11-08</c:v>
                </c:pt>
                <c:pt idx="381">
                  <c:v>2023-11-09</c:v>
                </c:pt>
                <c:pt idx="382">
                  <c:v>2023-11-10</c:v>
                </c:pt>
                <c:pt idx="383">
                  <c:v>2023-11-13</c:v>
                </c:pt>
                <c:pt idx="384">
                  <c:v>2023-11-14</c:v>
                </c:pt>
                <c:pt idx="385">
                  <c:v>2023-11-15</c:v>
                </c:pt>
                <c:pt idx="386">
                  <c:v>2023-11-16</c:v>
                </c:pt>
                <c:pt idx="387">
                  <c:v>2023-11-17</c:v>
                </c:pt>
                <c:pt idx="388">
                  <c:v>2023-11-20</c:v>
                </c:pt>
                <c:pt idx="389">
                  <c:v>2023-11-21</c:v>
                </c:pt>
                <c:pt idx="390">
                  <c:v>2023-11-22</c:v>
                </c:pt>
                <c:pt idx="391">
                  <c:v>2023-11-23</c:v>
                </c:pt>
                <c:pt idx="392">
                  <c:v>2023-11-24</c:v>
                </c:pt>
                <c:pt idx="393">
                  <c:v>2023-11-27</c:v>
                </c:pt>
                <c:pt idx="394">
                  <c:v>2023-11-28</c:v>
                </c:pt>
                <c:pt idx="395">
                  <c:v>2023-11-29</c:v>
                </c:pt>
                <c:pt idx="396">
                  <c:v>2023-11-30</c:v>
                </c:pt>
                <c:pt idx="397">
                  <c:v>2023-12-01</c:v>
                </c:pt>
                <c:pt idx="398">
                  <c:v>2023-12-04</c:v>
                </c:pt>
                <c:pt idx="399">
                  <c:v>2023-12-05</c:v>
                </c:pt>
                <c:pt idx="400">
                  <c:v>2023-12-06</c:v>
                </c:pt>
                <c:pt idx="401">
                  <c:v>2023-12-07</c:v>
                </c:pt>
                <c:pt idx="402">
                  <c:v>2023-12-08</c:v>
                </c:pt>
                <c:pt idx="403">
                  <c:v>2023-12-11</c:v>
                </c:pt>
                <c:pt idx="404">
                  <c:v>2023-12-12</c:v>
                </c:pt>
                <c:pt idx="405">
                  <c:v>2023-12-13</c:v>
                </c:pt>
                <c:pt idx="406">
                  <c:v>2023-12-14</c:v>
                </c:pt>
                <c:pt idx="407">
                  <c:v>2023-12-15</c:v>
                </c:pt>
                <c:pt idx="408">
                  <c:v>2023-12-18</c:v>
                </c:pt>
                <c:pt idx="409">
                  <c:v>2023-12-19</c:v>
                </c:pt>
                <c:pt idx="410">
                  <c:v>2023-12-20</c:v>
                </c:pt>
                <c:pt idx="411">
                  <c:v>2023-12-21</c:v>
                </c:pt>
                <c:pt idx="412">
                  <c:v>2023-12-22</c:v>
                </c:pt>
                <c:pt idx="413">
                  <c:v>2023-12-27</c:v>
                </c:pt>
                <c:pt idx="414">
                  <c:v>2023-12-28</c:v>
                </c:pt>
                <c:pt idx="415">
                  <c:v>2023-12-29</c:v>
                </c:pt>
                <c:pt idx="416">
                  <c:v>2024-01-02</c:v>
                </c:pt>
                <c:pt idx="417">
                  <c:v>2024-01-03</c:v>
                </c:pt>
                <c:pt idx="418">
                  <c:v>2024-01-04</c:v>
                </c:pt>
                <c:pt idx="419">
                  <c:v>2024-01-05</c:v>
                </c:pt>
                <c:pt idx="420">
                  <c:v>2024-01-08</c:v>
                </c:pt>
                <c:pt idx="421">
                  <c:v>2024-01-09</c:v>
                </c:pt>
                <c:pt idx="422">
                  <c:v>2024-01-10</c:v>
                </c:pt>
                <c:pt idx="423">
                  <c:v>2024-01-11</c:v>
                </c:pt>
                <c:pt idx="424">
                  <c:v>2024-01-12</c:v>
                </c:pt>
                <c:pt idx="425">
                  <c:v>2024-01-15</c:v>
                </c:pt>
                <c:pt idx="426">
                  <c:v>2024-01-16</c:v>
                </c:pt>
                <c:pt idx="427">
                  <c:v>2024-01-17</c:v>
                </c:pt>
                <c:pt idx="428">
                  <c:v>2024-01-18</c:v>
                </c:pt>
                <c:pt idx="429">
                  <c:v>2024-01-19</c:v>
                </c:pt>
                <c:pt idx="430">
                  <c:v>2024-01-22</c:v>
                </c:pt>
                <c:pt idx="431">
                  <c:v>2024-01-23</c:v>
                </c:pt>
                <c:pt idx="432">
                  <c:v>2024-01-24</c:v>
                </c:pt>
                <c:pt idx="433">
                  <c:v>2024-01-25</c:v>
                </c:pt>
                <c:pt idx="434">
                  <c:v>2024-01-26</c:v>
                </c:pt>
                <c:pt idx="435">
                  <c:v>2024-01-29</c:v>
                </c:pt>
                <c:pt idx="436">
                  <c:v>2024-01-30</c:v>
                </c:pt>
                <c:pt idx="437">
                  <c:v>2024-01-31</c:v>
                </c:pt>
                <c:pt idx="438">
                  <c:v>2024-02-01</c:v>
                </c:pt>
                <c:pt idx="439">
                  <c:v>2024-02-02</c:v>
                </c:pt>
                <c:pt idx="440">
                  <c:v>2024-02-05</c:v>
                </c:pt>
                <c:pt idx="441">
                  <c:v>2024-02-06</c:v>
                </c:pt>
                <c:pt idx="442">
                  <c:v>2024-02-07</c:v>
                </c:pt>
                <c:pt idx="443">
                  <c:v>2024-02-08</c:v>
                </c:pt>
                <c:pt idx="444">
                  <c:v>2024-02-09</c:v>
                </c:pt>
                <c:pt idx="445">
                  <c:v>2024-02-14</c:v>
                </c:pt>
                <c:pt idx="446">
                  <c:v>2024-02-15</c:v>
                </c:pt>
                <c:pt idx="447">
                  <c:v>2024-02-16</c:v>
                </c:pt>
                <c:pt idx="448">
                  <c:v>2024-02-19</c:v>
                </c:pt>
                <c:pt idx="449">
                  <c:v>2024-02-20</c:v>
                </c:pt>
                <c:pt idx="450">
                  <c:v>2024-02-21</c:v>
                </c:pt>
                <c:pt idx="451">
                  <c:v>2024-02-22</c:v>
                </c:pt>
                <c:pt idx="452">
                  <c:v>2024-02-23</c:v>
                </c:pt>
                <c:pt idx="453">
                  <c:v>2024-02-26</c:v>
                </c:pt>
                <c:pt idx="454">
                  <c:v>2024-02-27</c:v>
                </c:pt>
                <c:pt idx="455">
                  <c:v>2024-02-28</c:v>
                </c:pt>
                <c:pt idx="456">
                  <c:v>2024-02-29</c:v>
                </c:pt>
                <c:pt idx="457">
                  <c:v>2024-03-01</c:v>
                </c:pt>
                <c:pt idx="458">
                  <c:v>2024-03-04</c:v>
                </c:pt>
                <c:pt idx="459">
                  <c:v>2024-03-05</c:v>
                </c:pt>
                <c:pt idx="460">
                  <c:v>2024-03-06</c:v>
                </c:pt>
                <c:pt idx="461">
                  <c:v>2024-03-07</c:v>
                </c:pt>
                <c:pt idx="462">
                  <c:v>2024-03-08</c:v>
                </c:pt>
                <c:pt idx="463">
                  <c:v>2024-03-11</c:v>
                </c:pt>
                <c:pt idx="464">
                  <c:v>2024-03-12</c:v>
                </c:pt>
                <c:pt idx="465">
                  <c:v>2024-03-13</c:v>
                </c:pt>
                <c:pt idx="466">
                  <c:v>2024-03-14</c:v>
                </c:pt>
                <c:pt idx="467">
                  <c:v>2024-03-15</c:v>
                </c:pt>
                <c:pt idx="468">
                  <c:v>2024-03-18</c:v>
                </c:pt>
                <c:pt idx="469">
                  <c:v>2024-03-19</c:v>
                </c:pt>
                <c:pt idx="470">
                  <c:v>2024-03-20</c:v>
                </c:pt>
                <c:pt idx="471">
                  <c:v>2024-03-21</c:v>
                </c:pt>
                <c:pt idx="472">
                  <c:v>2024-03-22</c:v>
                </c:pt>
                <c:pt idx="473">
                  <c:v>2024-03-25</c:v>
                </c:pt>
                <c:pt idx="474">
                  <c:v>2024-03-26</c:v>
                </c:pt>
                <c:pt idx="475">
                  <c:v>2024-03-27</c:v>
                </c:pt>
                <c:pt idx="476">
                  <c:v>2024-03-28</c:v>
                </c:pt>
                <c:pt idx="477">
                  <c:v>2024-04-02</c:v>
                </c:pt>
                <c:pt idx="478">
                  <c:v>2024-04-03</c:v>
                </c:pt>
                <c:pt idx="479">
                  <c:v>2024-04-05</c:v>
                </c:pt>
                <c:pt idx="480">
                  <c:v>2024-04-08</c:v>
                </c:pt>
                <c:pt idx="481">
                  <c:v>2024-04-09</c:v>
                </c:pt>
                <c:pt idx="482">
                  <c:v>2024-04-10</c:v>
                </c:pt>
                <c:pt idx="483">
                  <c:v>2024-04-11</c:v>
                </c:pt>
                <c:pt idx="484">
                  <c:v>2024-04-12</c:v>
                </c:pt>
                <c:pt idx="485">
                  <c:v>2024-04-15</c:v>
                </c:pt>
                <c:pt idx="486">
                  <c:v>2024-04-16</c:v>
                </c:pt>
                <c:pt idx="487">
                  <c:v>2024-04-17</c:v>
                </c:pt>
                <c:pt idx="488">
                  <c:v>2024-04-18</c:v>
                </c:pt>
                <c:pt idx="489">
                  <c:v>2024-04-19</c:v>
                </c:pt>
                <c:pt idx="490">
                  <c:v>2024-04-22</c:v>
                </c:pt>
                <c:pt idx="491">
                  <c:v>2024-04-23</c:v>
                </c:pt>
                <c:pt idx="492">
                  <c:v>2024-04-24</c:v>
                </c:pt>
                <c:pt idx="493">
                  <c:v>2024-04-25</c:v>
                </c:pt>
                <c:pt idx="494">
                  <c:v>2024-04-26</c:v>
                </c:pt>
                <c:pt idx="495">
                  <c:v>2024-04-29</c:v>
                </c:pt>
                <c:pt idx="496">
                  <c:v>2024-04-30</c:v>
                </c:pt>
                <c:pt idx="497">
                  <c:v>2024-05-02</c:v>
                </c:pt>
                <c:pt idx="498">
                  <c:v>2024-05-03</c:v>
                </c:pt>
                <c:pt idx="499">
                  <c:v>2024-05-06</c:v>
                </c:pt>
                <c:pt idx="500">
                  <c:v>2024-05-07</c:v>
                </c:pt>
                <c:pt idx="501">
                  <c:v>2024-05-08</c:v>
                </c:pt>
                <c:pt idx="502">
                  <c:v>2024-05-09</c:v>
                </c:pt>
                <c:pt idx="503">
                  <c:v>2024-05-10</c:v>
                </c:pt>
                <c:pt idx="504">
                  <c:v>2024-05-13</c:v>
                </c:pt>
                <c:pt idx="505">
                  <c:v>2024-05-14</c:v>
                </c:pt>
                <c:pt idx="506">
                  <c:v>2024-05-16</c:v>
                </c:pt>
                <c:pt idx="507">
                  <c:v>2024-05-17</c:v>
                </c:pt>
                <c:pt idx="508">
                  <c:v>2024-05-20</c:v>
                </c:pt>
                <c:pt idx="509">
                  <c:v>2024-05-21</c:v>
                </c:pt>
                <c:pt idx="510">
                  <c:v>2024-05-22</c:v>
                </c:pt>
                <c:pt idx="511">
                  <c:v>2024-05-23</c:v>
                </c:pt>
                <c:pt idx="512">
                  <c:v>2024-05-24</c:v>
                </c:pt>
                <c:pt idx="513">
                  <c:v>2024-05-27</c:v>
                </c:pt>
                <c:pt idx="514">
                  <c:v>2024-05-28</c:v>
                </c:pt>
                <c:pt idx="515">
                  <c:v>2024-05-29</c:v>
                </c:pt>
                <c:pt idx="516">
                  <c:v>2024-05-30</c:v>
                </c:pt>
                <c:pt idx="517">
                  <c:v>2024-05-31</c:v>
                </c:pt>
                <c:pt idx="518">
                  <c:v>2024-06-03</c:v>
                </c:pt>
                <c:pt idx="519">
                  <c:v>2024-06-04</c:v>
                </c:pt>
                <c:pt idx="520">
                  <c:v>2024-06-05</c:v>
                </c:pt>
                <c:pt idx="521">
                  <c:v>2024-06-06</c:v>
                </c:pt>
                <c:pt idx="522">
                  <c:v>2024-06-07</c:v>
                </c:pt>
                <c:pt idx="523">
                  <c:v>2024-06-11</c:v>
                </c:pt>
                <c:pt idx="524">
                  <c:v>2024-06-12</c:v>
                </c:pt>
                <c:pt idx="525">
                  <c:v>2024-06-13</c:v>
                </c:pt>
                <c:pt idx="526">
                  <c:v>2024-06-14</c:v>
                </c:pt>
                <c:pt idx="527">
                  <c:v>2024-06-17</c:v>
                </c:pt>
                <c:pt idx="528">
                  <c:v>2024-06-18</c:v>
                </c:pt>
                <c:pt idx="529">
                  <c:v>2024-06-19</c:v>
                </c:pt>
                <c:pt idx="530">
                  <c:v>2024-06-20</c:v>
                </c:pt>
                <c:pt idx="531">
                  <c:v>2024-06-21</c:v>
                </c:pt>
                <c:pt idx="532">
                  <c:v>2024-06-24</c:v>
                </c:pt>
                <c:pt idx="533">
                  <c:v>2024-06-25</c:v>
                </c:pt>
                <c:pt idx="534">
                  <c:v>2024-06-26</c:v>
                </c:pt>
                <c:pt idx="535">
                  <c:v>2024-06-27</c:v>
                </c:pt>
                <c:pt idx="536">
                  <c:v>2024-06-28</c:v>
                </c:pt>
                <c:pt idx="537">
                  <c:v>2024-07-02</c:v>
                </c:pt>
                <c:pt idx="538">
                  <c:v>2024-07-03</c:v>
                </c:pt>
                <c:pt idx="539">
                  <c:v>2024-07-04</c:v>
                </c:pt>
                <c:pt idx="540">
                  <c:v>2024-07-05</c:v>
                </c:pt>
                <c:pt idx="541">
                  <c:v>2024-07-08</c:v>
                </c:pt>
                <c:pt idx="542">
                  <c:v>2024-07-09</c:v>
                </c:pt>
                <c:pt idx="543">
                  <c:v>2024-07-10</c:v>
                </c:pt>
                <c:pt idx="544">
                  <c:v>2024-07-11</c:v>
                </c:pt>
                <c:pt idx="545">
                  <c:v>2024-07-12</c:v>
                </c:pt>
                <c:pt idx="546">
                  <c:v>2024-07-15</c:v>
                </c:pt>
                <c:pt idx="547">
                  <c:v>2024-07-16</c:v>
                </c:pt>
                <c:pt idx="548">
                  <c:v>2024-07-17</c:v>
                </c:pt>
                <c:pt idx="549">
                  <c:v>2024-07-18</c:v>
                </c:pt>
                <c:pt idx="550">
                  <c:v>2024-07-19</c:v>
                </c:pt>
                <c:pt idx="551">
                  <c:v>2024-07-22</c:v>
                </c:pt>
                <c:pt idx="552">
                  <c:v>2024-07-23</c:v>
                </c:pt>
                <c:pt idx="553">
                  <c:v>2024-07-24</c:v>
                </c:pt>
                <c:pt idx="554">
                  <c:v>2024-07-25</c:v>
                </c:pt>
                <c:pt idx="555">
                  <c:v>2024-07-26</c:v>
                </c:pt>
                <c:pt idx="556">
                  <c:v>2024-07-29</c:v>
                </c:pt>
                <c:pt idx="557">
                  <c:v>2024-07-30</c:v>
                </c:pt>
                <c:pt idx="558">
                  <c:v>2024-07-31</c:v>
                </c:pt>
                <c:pt idx="559">
                  <c:v>2024-08-01</c:v>
                </c:pt>
                <c:pt idx="560">
                  <c:v>2024-08-02</c:v>
                </c:pt>
                <c:pt idx="561">
                  <c:v>2024-08-05</c:v>
                </c:pt>
                <c:pt idx="562">
                  <c:v>2024-08-06</c:v>
                </c:pt>
                <c:pt idx="563">
                  <c:v>2024-08-07</c:v>
                </c:pt>
                <c:pt idx="564">
                  <c:v>2024-08-08</c:v>
                </c:pt>
                <c:pt idx="565">
                  <c:v>2024-08-09</c:v>
                </c:pt>
                <c:pt idx="566">
                  <c:v>2024-08-12</c:v>
                </c:pt>
                <c:pt idx="567">
                  <c:v>2024-08-13</c:v>
                </c:pt>
                <c:pt idx="568">
                  <c:v>2024-08-14</c:v>
                </c:pt>
                <c:pt idx="569">
                  <c:v>2024-08-15</c:v>
                </c:pt>
                <c:pt idx="570">
                  <c:v>2024-08-16</c:v>
                </c:pt>
                <c:pt idx="571">
                  <c:v>2024-08-19</c:v>
                </c:pt>
                <c:pt idx="572">
                  <c:v>2024-08-20</c:v>
                </c:pt>
                <c:pt idx="573">
                  <c:v>2024-08-21</c:v>
                </c:pt>
                <c:pt idx="574">
                  <c:v>2024-08-22</c:v>
                </c:pt>
                <c:pt idx="575">
                  <c:v>2024-08-23</c:v>
                </c:pt>
                <c:pt idx="576">
                  <c:v>2024-08-26</c:v>
                </c:pt>
                <c:pt idx="577">
                  <c:v>2024-08-27</c:v>
                </c:pt>
                <c:pt idx="578">
                  <c:v>2024-08-28</c:v>
                </c:pt>
                <c:pt idx="579">
                  <c:v>2024-08-29</c:v>
                </c:pt>
                <c:pt idx="580">
                  <c:v>2024-08-30</c:v>
                </c:pt>
                <c:pt idx="581">
                  <c:v>2024-09-02</c:v>
                </c:pt>
                <c:pt idx="582">
                  <c:v>2024-09-03</c:v>
                </c:pt>
                <c:pt idx="583">
                  <c:v>2024-09-04</c:v>
                </c:pt>
                <c:pt idx="584">
                  <c:v>2024-09-05</c:v>
                </c:pt>
                <c:pt idx="585">
                  <c:v>2024-09-09</c:v>
                </c:pt>
                <c:pt idx="586">
                  <c:v>2024-09-10</c:v>
                </c:pt>
                <c:pt idx="587">
                  <c:v>2024-09-11</c:v>
                </c:pt>
                <c:pt idx="588">
                  <c:v>2024-09-12</c:v>
                </c:pt>
                <c:pt idx="589">
                  <c:v>2024-09-13</c:v>
                </c:pt>
                <c:pt idx="590">
                  <c:v>2024-09-16</c:v>
                </c:pt>
                <c:pt idx="591">
                  <c:v>2024-09-17</c:v>
                </c:pt>
                <c:pt idx="592">
                  <c:v>2024-09-19</c:v>
                </c:pt>
                <c:pt idx="593">
                  <c:v>2024-09-20</c:v>
                </c:pt>
                <c:pt idx="594">
                  <c:v>2024-09-23</c:v>
                </c:pt>
                <c:pt idx="595">
                  <c:v>2024-09-24</c:v>
                </c:pt>
                <c:pt idx="596">
                  <c:v>2024-09-25</c:v>
                </c:pt>
                <c:pt idx="597">
                  <c:v>2024-09-26</c:v>
                </c:pt>
                <c:pt idx="598">
                  <c:v>2024-09-27</c:v>
                </c:pt>
                <c:pt idx="599">
                  <c:v>2024-09-30</c:v>
                </c:pt>
                <c:pt idx="600">
                  <c:v>2024-10-02</c:v>
                </c:pt>
                <c:pt idx="601">
                  <c:v>2024-10-03</c:v>
                </c:pt>
                <c:pt idx="602">
                  <c:v>2024-10-04</c:v>
                </c:pt>
                <c:pt idx="603">
                  <c:v>2024-10-07</c:v>
                </c:pt>
                <c:pt idx="604">
                  <c:v>2024-10-08</c:v>
                </c:pt>
                <c:pt idx="605">
                  <c:v>2024-10-09</c:v>
                </c:pt>
                <c:pt idx="606">
                  <c:v>2024-10-10</c:v>
                </c:pt>
                <c:pt idx="607">
                  <c:v>2024-10-14</c:v>
                </c:pt>
                <c:pt idx="608">
                  <c:v>2024-10-15</c:v>
                </c:pt>
                <c:pt idx="609">
                  <c:v>2024-10-16</c:v>
                </c:pt>
                <c:pt idx="610">
                  <c:v>2024-10-17</c:v>
                </c:pt>
                <c:pt idx="611">
                  <c:v>2024-10-18</c:v>
                </c:pt>
                <c:pt idx="612">
                  <c:v>2024-10-21</c:v>
                </c:pt>
                <c:pt idx="613">
                  <c:v>2024-10-22</c:v>
                </c:pt>
                <c:pt idx="614">
                  <c:v>2024-10-23</c:v>
                </c:pt>
                <c:pt idx="615">
                  <c:v>2024-10-24</c:v>
                </c:pt>
                <c:pt idx="616">
                  <c:v>2024-10-25</c:v>
                </c:pt>
                <c:pt idx="617">
                  <c:v>2024-10-28</c:v>
                </c:pt>
                <c:pt idx="618">
                  <c:v>2024-10-29</c:v>
                </c:pt>
                <c:pt idx="619">
                  <c:v>2024-10-30</c:v>
                </c:pt>
                <c:pt idx="620">
                  <c:v>2024-10-31</c:v>
                </c:pt>
                <c:pt idx="621">
                  <c:v>2024-11-01</c:v>
                </c:pt>
                <c:pt idx="622">
                  <c:v>2024-11-04</c:v>
                </c:pt>
                <c:pt idx="623">
                  <c:v>2024-11-05</c:v>
                </c:pt>
                <c:pt idx="624">
                  <c:v>2024-11-06</c:v>
                </c:pt>
                <c:pt idx="625">
                  <c:v>2024-11-07</c:v>
                </c:pt>
                <c:pt idx="626">
                  <c:v>2024-11-08</c:v>
                </c:pt>
                <c:pt idx="627">
                  <c:v>2024-11-11</c:v>
                </c:pt>
                <c:pt idx="628">
                  <c:v>2024-11-12</c:v>
                </c:pt>
                <c:pt idx="629">
                  <c:v>2024-11-13</c:v>
                </c:pt>
                <c:pt idx="630">
                  <c:v>2024-11-14</c:v>
                </c:pt>
                <c:pt idx="631">
                  <c:v>2024-11-15</c:v>
                </c:pt>
                <c:pt idx="632">
                  <c:v>2024-11-18</c:v>
                </c:pt>
                <c:pt idx="633">
                  <c:v>2024-11-19</c:v>
                </c:pt>
                <c:pt idx="634">
                  <c:v>2024-11-20</c:v>
                </c:pt>
                <c:pt idx="635">
                  <c:v>2024-11-21</c:v>
                </c:pt>
                <c:pt idx="636">
                  <c:v>2024-11-22</c:v>
                </c:pt>
                <c:pt idx="637">
                  <c:v>2024-11-25</c:v>
                </c:pt>
                <c:pt idx="638">
                  <c:v>2024-11-26</c:v>
                </c:pt>
                <c:pt idx="639">
                  <c:v>2024-11-27</c:v>
                </c:pt>
                <c:pt idx="640">
                  <c:v>2024-11-28</c:v>
                </c:pt>
                <c:pt idx="641">
                  <c:v>2024-11-29</c:v>
                </c:pt>
                <c:pt idx="642">
                  <c:v>2024-12-02</c:v>
                </c:pt>
                <c:pt idx="643">
                  <c:v>2024-12-03</c:v>
                </c:pt>
                <c:pt idx="644">
                  <c:v>2024-12-04</c:v>
                </c:pt>
                <c:pt idx="645">
                  <c:v>2024-12-05</c:v>
                </c:pt>
                <c:pt idx="646">
                  <c:v>2024-12-06</c:v>
                </c:pt>
                <c:pt idx="647">
                  <c:v>2024-12-09</c:v>
                </c:pt>
                <c:pt idx="648">
                  <c:v>2024-12-10</c:v>
                </c:pt>
                <c:pt idx="649">
                  <c:v>2024-12-11</c:v>
                </c:pt>
                <c:pt idx="650">
                  <c:v>2024-12-12</c:v>
                </c:pt>
                <c:pt idx="651">
                  <c:v>2024-12-13</c:v>
                </c:pt>
                <c:pt idx="652">
                  <c:v>2024-12-16</c:v>
                </c:pt>
                <c:pt idx="653">
                  <c:v>2024-12-17</c:v>
                </c:pt>
                <c:pt idx="654">
                  <c:v>2024-12-18</c:v>
                </c:pt>
                <c:pt idx="655">
                  <c:v>2024-12-19</c:v>
                </c:pt>
                <c:pt idx="656">
                  <c:v>2024-12-20</c:v>
                </c:pt>
                <c:pt idx="657">
                  <c:v>2024-12-23</c:v>
                </c:pt>
                <c:pt idx="658">
                  <c:v>2024-12-24</c:v>
                </c:pt>
                <c:pt idx="659">
                  <c:v>2024-12-27</c:v>
                </c:pt>
                <c:pt idx="660">
                  <c:v>2024-12-30</c:v>
                </c:pt>
                <c:pt idx="661">
                  <c:v>2024-12-31</c:v>
                </c:pt>
                <c:pt idx="662">
                  <c:v>2025-01-02</c:v>
                </c:pt>
                <c:pt idx="663">
                  <c:v>2025-01-03</c:v>
                </c:pt>
                <c:pt idx="664">
                  <c:v>2025-01-06</c:v>
                </c:pt>
                <c:pt idx="665">
                  <c:v>2025-01-07</c:v>
                </c:pt>
              </c:strCache>
            </c:strRef>
          </c:cat>
          <c:val>
            <c:numRef>
              <c:f>Sheet1!$C$2:$C$674</c:f>
              <c:numCache>
                <c:formatCode>General</c:formatCode>
                <c:ptCount val="673"/>
                <c:pt idx="0">
                  <c:v>16.78</c:v>
                </c:pt>
                <c:pt idx="1">
                  <c:v>16.78</c:v>
                </c:pt>
                <c:pt idx="2">
                  <c:v>16.78</c:v>
                </c:pt>
                <c:pt idx="3">
                  <c:v>16.78</c:v>
                </c:pt>
                <c:pt idx="4">
                  <c:v>16.78</c:v>
                </c:pt>
                <c:pt idx="5">
                  <c:v>16.78</c:v>
                </c:pt>
                <c:pt idx="6">
                  <c:v>16.78</c:v>
                </c:pt>
                <c:pt idx="7">
                  <c:v>16.78</c:v>
                </c:pt>
                <c:pt idx="8">
                  <c:v>16.78</c:v>
                </c:pt>
                <c:pt idx="9">
                  <c:v>16.78</c:v>
                </c:pt>
                <c:pt idx="10">
                  <c:v>16.78</c:v>
                </c:pt>
                <c:pt idx="11">
                  <c:v>16.78</c:v>
                </c:pt>
                <c:pt idx="12">
                  <c:v>16.78</c:v>
                </c:pt>
                <c:pt idx="13">
                  <c:v>16.78</c:v>
                </c:pt>
                <c:pt idx="14">
                  <c:v>16.78</c:v>
                </c:pt>
                <c:pt idx="15">
                  <c:v>16.78</c:v>
                </c:pt>
                <c:pt idx="16">
                  <c:v>16.78</c:v>
                </c:pt>
                <c:pt idx="17">
                  <c:v>16.78</c:v>
                </c:pt>
                <c:pt idx="18">
                  <c:v>16.78</c:v>
                </c:pt>
                <c:pt idx="19">
                  <c:v>16.78</c:v>
                </c:pt>
                <c:pt idx="20">
                  <c:v>16.78</c:v>
                </c:pt>
                <c:pt idx="21">
                  <c:v>16.78</c:v>
                </c:pt>
                <c:pt idx="22">
                  <c:v>16.78</c:v>
                </c:pt>
                <c:pt idx="23">
                  <c:v>16.78</c:v>
                </c:pt>
                <c:pt idx="24">
                  <c:v>16.78</c:v>
                </c:pt>
                <c:pt idx="25">
                  <c:v>16.78</c:v>
                </c:pt>
                <c:pt idx="26">
                  <c:v>16.78</c:v>
                </c:pt>
                <c:pt idx="27">
                  <c:v>16.78</c:v>
                </c:pt>
                <c:pt idx="28">
                  <c:v>16.78</c:v>
                </c:pt>
                <c:pt idx="29">
                  <c:v>16.78</c:v>
                </c:pt>
                <c:pt idx="30">
                  <c:v>16.78</c:v>
                </c:pt>
                <c:pt idx="31">
                  <c:v>16.78</c:v>
                </c:pt>
                <c:pt idx="32">
                  <c:v>16.78</c:v>
                </c:pt>
                <c:pt idx="33">
                  <c:v>16.78</c:v>
                </c:pt>
                <c:pt idx="34">
                  <c:v>16.78</c:v>
                </c:pt>
                <c:pt idx="35">
                  <c:v>16.78</c:v>
                </c:pt>
                <c:pt idx="36">
                  <c:v>16.78</c:v>
                </c:pt>
                <c:pt idx="37">
                  <c:v>16.78</c:v>
                </c:pt>
                <c:pt idx="38">
                  <c:v>16.78</c:v>
                </c:pt>
                <c:pt idx="39">
                  <c:v>16.78</c:v>
                </c:pt>
                <c:pt idx="40">
                  <c:v>16.78</c:v>
                </c:pt>
                <c:pt idx="41">
                  <c:v>16.78</c:v>
                </c:pt>
                <c:pt idx="42">
                  <c:v>16.78</c:v>
                </c:pt>
                <c:pt idx="43">
                  <c:v>16.78</c:v>
                </c:pt>
                <c:pt idx="44">
                  <c:v>16.78</c:v>
                </c:pt>
                <c:pt idx="45">
                  <c:v>16.78</c:v>
                </c:pt>
                <c:pt idx="46">
                  <c:v>16.78</c:v>
                </c:pt>
                <c:pt idx="47">
                  <c:v>16.78</c:v>
                </c:pt>
                <c:pt idx="48">
                  <c:v>16.78</c:v>
                </c:pt>
                <c:pt idx="49">
                  <c:v>16.78</c:v>
                </c:pt>
                <c:pt idx="50">
                  <c:v>16.78</c:v>
                </c:pt>
                <c:pt idx="51">
                  <c:v>16.78</c:v>
                </c:pt>
                <c:pt idx="52">
                  <c:v>16.78</c:v>
                </c:pt>
                <c:pt idx="53">
                  <c:v>16.78</c:v>
                </c:pt>
                <c:pt idx="54">
                  <c:v>16.78</c:v>
                </c:pt>
                <c:pt idx="55">
                  <c:v>16.78</c:v>
                </c:pt>
                <c:pt idx="56">
                  <c:v>16.78</c:v>
                </c:pt>
                <c:pt idx="57">
                  <c:v>16.78</c:v>
                </c:pt>
                <c:pt idx="58">
                  <c:v>16.78</c:v>
                </c:pt>
                <c:pt idx="59">
                  <c:v>16.78</c:v>
                </c:pt>
                <c:pt idx="60">
                  <c:v>16.78</c:v>
                </c:pt>
                <c:pt idx="61">
                  <c:v>16.78</c:v>
                </c:pt>
                <c:pt idx="62">
                  <c:v>16.78</c:v>
                </c:pt>
                <c:pt idx="63">
                  <c:v>16.78</c:v>
                </c:pt>
                <c:pt idx="64">
                  <c:v>16.78</c:v>
                </c:pt>
                <c:pt idx="65">
                  <c:v>16.78</c:v>
                </c:pt>
                <c:pt idx="66">
                  <c:v>16.78</c:v>
                </c:pt>
                <c:pt idx="67">
                  <c:v>16.78</c:v>
                </c:pt>
                <c:pt idx="68">
                  <c:v>16.78</c:v>
                </c:pt>
                <c:pt idx="69">
                  <c:v>16.78</c:v>
                </c:pt>
                <c:pt idx="70">
                  <c:v>16.78</c:v>
                </c:pt>
                <c:pt idx="71">
                  <c:v>16.78</c:v>
                </c:pt>
                <c:pt idx="72">
                  <c:v>16.78</c:v>
                </c:pt>
                <c:pt idx="73">
                  <c:v>16.78</c:v>
                </c:pt>
                <c:pt idx="74">
                  <c:v>16.78</c:v>
                </c:pt>
                <c:pt idx="75">
                  <c:v>16.78</c:v>
                </c:pt>
                <c:pt idx="76">
                  <c:v>16.78</c:v>
                </c:pt>
                <c:pt idx="77">
                  <c:v>16.78</c:v>
                </c:pt>
                <c:pt idx="78">
                  <c:v>16.78</c:v>
                </c:pt>
                <c:pt idx="79">
                  <c:v>16.78</c:v>
                </c:pt>
                <c:pt idx="80">
                  <c:v>16.78</c:v>
                </c:pt>
                <c:pt idx="81">
                  <c:v>16.78</c:v>
                </c:pt>
                <c:pt idx="82">
                  <c:v>16.78</c:v>
                </c:pt>
                <c:pt idx="83">
                  <c:v>16.78</c:v>
                </c:pt>
                <c:pt idx="84">
                  <c:v>16.78</c:v>
                </c:pt>
                <c:pt idx="85">
                  <c:v>16.78</c:v>
                </c:pt>
                <c:pt idx="86">
                  <c:v>16.78</c:v>
                </c:pt>
                <c:pt idx="87">
                  <c:v>16.78</c:v>
                </c:pt>
                <c:pt idx="88">
                  <c:v>16.78</c:v>
                </c:pt>
                <c:pt idx="89">
                  <c:v>16.78</c:v>
                </c:pt>
                <c:pt idx="90">
                  <c:v>16.78</c:v>
                </c:pt>
                <c:pt idx="91">
                  <c:v>16.78</c:v>
                </c:pt>
                <c:pt idx="92">
                  <c:v>16.78</c:v>
                </c:pt>
                <c:pt idx="93">
                  <c:v>16.78</c:v>
                </c:pt>
                <c:pt idx="94">
                  <c:v>16.78</c:v>
                </c:pt>
                <c:pt idx="95">
                  <c:v>16.78</c:v>
                </c:pt>
                <c:pt idx="96">
                  <c:v>16.78</c:v>
                </c:pt>
                <c:pt idx="97">
                  <c:v>16.78</c:v>
                </c:pt>
                <c:pt idx="98">
                  <c:v>16.78</c:v>
                </c:pt>
                <c:pt idx="99">
                  <c:v>16.78</c:v>
                </c:pt>
                <c:pt idx="100">
                  <c:v>16.78</c:v>
                </c:pt>
                <c:pt idx="101">
                  <c:v>16.78</c:v>
                </c:pt>
                <c:pt idx="102">
                  <c:v>16.78</c:v>
                </c:pt>
                <c:pt idx="103">
                  <c:v>16.78</c:v>
                </c:pt>
                <c:pt idx="104">
                  <c:v>16.78</c:v>
                </c:pt>
                <c:pt idx="105">
                  <c:v>16.78</c:v>
                </c:pt>
                <c:pt idx="106">
                  <c:v>16.78</c:v>
                </c:pt>
                <c:pt idx="107">
                  <c:v>16.78</c:v>
                </c:pt>
                <c:pt idx="108">
                  <c:v>16.78</c:v>
                </c:pt>
                <c:pt idx="109">
                  <c:v>16.78</c:v>
                </c:pt>
                <c:pt idx="110">
                  <c:v>16.78</c:v>
                </c:pt>
                <c:pt idx="111">
                  <c:v>16.78</c:v>
                </c:pt>
                <c:pt idx="112">
                  <c:v>16.78</c:v>
                </c:pt>
                <c:pt idx="113">
                  <c:v>16.78</c:v>
                </c:pt>
                <c:pt idx="114">
                  <c:v>16.78</c:v>
                </c:pt>
                <c:pt idx="115">
                  <c:v>16.78</c:v>
                </c:pt>
                <c:pt idx="116">
                  <c:v>16.78</c:v>
                </c:pt>
                <c:pt idx="117">
                  <c:v>16.78</c:v>
                </c:pt>
                <c:pt idx="118">
                  <c:v>16.78</c:v>
                </c:pt>
                <c:pt idx="119">
                  <c:v>16.78</c:v>
                </c:pt>
                <c:pt idx="120">
                  <c:v>16.78</c:v>
                </c:pt>
                <c:pt idx="121">
                  <c:v>16.78</c:v>
                </c:pt>
                <c:pt idx="122">
                  <c:v>16.78</c:v>
                </c:pt>
                <c:pt idx="123">
                  <c:v>16.78</c:v>
                </c:pt>
                <c:pt idx="124">
                  <c:v>16.78</c:v>
                </c:pt>
                <c:pt idx="125">
                  <c:v>16.78</c:v>
                </c:pt>
                <c:pt idx="126">
                  <c:v>16.78</c:v>
                </c:pt>
                <c:pt idx="127">
                  <c:v>16.78</c:v>
                </c:pt>
                <c:pt idx="128">
                  <c:v>16.78</c:v>
                </c:pt>
                <c:pt idx="129">
                  <c:v>16.78</c:v>
                </c:pt>
                <c:pt idx="130">
                  <c:v>16.78</c:v>
                </c:pt>
                <c:pt idx="131">
                  <c:v>16.78</c:v>
                </c:pt>
                <c:pt idx="132">
                  <c:v>16.78</c:v>
                </c:pt>
                <c:pt idx="133">
                  <c:v>16.78</c:v>
                </c:pt>
                <c:pt idx="134">
                  <c:v>16.78</c:v>
                </c:pt>
                <c:pt idx="135">
                  <c:v>16.78</c:v>
                </c:pt>
                <c:pt idx="136">
                  <c:v>16.78</c:v>
                </c:pt>
                <c:pt idx="137">
                  <c:v>16.78</c:v>
                </c:pt>
                <c:pt idx="138">
                  <c:v>16.78</c:v>
                </c:pt>
                <c:pt idx="139">
                  <c:v>16.78</c:v>
                </c:pt>
                <c:pt idx="140">
                  <c:v>16.78</c:v>
                </c:pt>
                <c:pt idx="141">
                  <c:v>16.78</c:v>
                </c:pt>
                <c:pt idx="142">
                  <c:v>16.78</c:v>
                </c:pt>
                <c:pt idx="143">
                  <c:v>16.78</c:v>
                </c:pt>
                <c:pt idx="144">
                  <c:v>16.78</c:v>
                </c:pt>
                <c:pt idx="145">
                  <c:v>16.78</c:v>
                </c:pt>
                <c:pt idx="146">
                  <c:v>16.78</c:v>
                </c:pt>
                <c:pt idx="147">
                  <c:v>16.78</c:v>
                </c:pt>
                <c:pt idx="148">
                  <c:v>16.78</c:v>
                </c:pt>
                <c:pt idx="149">
                  <c:v>16.78</c:v>
                </c:pt>
                <c:pt idx="150">
                  <c:v>16.78</c:v>
                </c:pt>
                <c:pt idx="151">
                  <c:v>16.78</c:v>
                </c:pt>
                <c:pt idx="152">
                  <c:v>16.78</c:v>
                </c:pt>
                <c:pt idx="153">
                  <c:v>16.78</c:v>
                </c:pt>
                <c:pt idx="154">
                  <c:v>16.78</c:v>
                </c:pt>
                <c:pt idx="155">
                  <c:v>16.78</c:v>
                </c:pt>
                <c:pt idx="156">
                  <c:v>16.78</c:v>
                </c:pt>
                <c:pt idx="157">
                  <c:v>16.78</c:v>
                </c:pt>
                <c:pt idx="158">
                  <c:v>16.78</c:v>
                </c:pt>
                <c:pt idx="159">
                  <c:v>16.78</c:v>
                </c:pt>
                <c:pt idx="160">
                  <c:v>16.78</c:v>
                </c:pt>
                <c:pt idx="161">
                  <c:v>16.78</c:v>
                </c:pt>
                <c:pt idx="162">
                  <c:v>16.78</c:v>
                </c:pt>
                <c:pt idx="163">
                  <c:v>16.78</c:v>
                </c:pt>
                <c:pt idx="164">
                  <c:v>16.78</c:v>
                </c:pt>
                <c:pt idx="165">
                  <c:v>16.78</c:v>
                </c:pt>
                <c:pt idx="166">
                  <c:v>16.78</c:v>
                </c:pt>
                <c:pt idx="167">
                  <c:v>16.78</c:v>
                </c:pt>
                <c:pt idx="168">
                  <c:v>16.78</c:v>
                </c:pt>
                <c:pt idx="169">
                  <c:v>16.78</c:v>
                </c:pt>
                <c:pt idx="170">
                  <c:v>16.78</c:v>
                </c:pt>
                <c:pt idx="171">
                  <c:v>16.78</c:v>
                </c:pt>
                <c:pt idx="172">
                  <c:v>16.78</c:v>
                </c:pt>
                <c:pt idx="173">
                  <c:v>16.78</c:v>
                </c:pt>
                <c:pt idx="174">
                  <c:v>16.78</c:v>
                </c:pt>
                <c:pt idx="175">
                  <c:v>16.78</c:v>
                </c:pt>
                <c:pt idx="176">
                  <c:v>16.78</c:v>
                </c:pt>
                <c:pt idx="177">
                  <c:v>16.78</c:v>
                </c:pt>
                <c:pt idx="178">
                  <c:v>16.78</c:v>
                </c:pt>
                <c:pt idx="179">
                  <c:v>16.78</c:v>
                </c:pt>
                <c:pt idx="180">
                  <c:v>16.78</c:v>
                </c:pt>
                <c:pt idx="181">
                  <c:v>16.78</c:v>
                </c:pt>
                <c:pt idx="182">
                  <c:v>16.78</c:v>
                </c:pt>
                <c:pt idx="183">
                  <c:v>16.78</c:v>
                </c:pt>
                <c:pt idx="184">
                  <c:v>16.78</c:v>
                </c:pt>
                <c:pt idx="185">
                  <c:v>16.78</c:v>
                </c:pt>
                <c:pt idx="186">
                  <c:v>16.78</c:v>
                </c:pt>
                <c:pt idx="187">
                  <c:v>16.78</c:v>
                </c:pt>
                <c:pt idx="188">
                  <c:v>16.78</c:v>
                </c:pt>
                <c:pt idx="189">
                  <c:v>16.78</c:v>
                </c:pt>
                <c:pt idx="190">
                  <c:v>16.78</c:v>
                </c:pt>
                <c:pt idx="191">
                  <c:v>16.78</c:v>
                </c:pt>
                <c:pt idx="192">
                  <c:v>16.78</c:v>
                </c:pt>
                <c:pt idx="193">
                  <c:v>16.78</c:v>
                </c:pt>
                <c:pt idx="194">
                  <c:v>16.78</c:v>
                </c:pt>
                <c:pt idx="195">
                  <c:v>16.78</c:v>
                </c:pt>
                <c:pt idx="196">
                  <c:v>16.78</c:v>
                </c:pt>
                <c:pt idx="197">
                  <c:v>16.78</c:v>
                </c:pt>
                <c:pt idx="198">
                  <c:v>16.78</c:v>
                </c:pt>
                <c:pt idx="199">
                  <c:v>16.78</c:v>
                </c:pt>
                <c:pt idx="200">
                  <c:v>16.78</c:v>
                </c:pt>
                <c:pt idx="201">
                  <c:v>16.78</c:v>
                </c:pt>
                <c:pt idx="202">
                  <c:v>16.78</c:v>
                </c:pt>
                <c:pt idx="203">
                  <c:v>16.78</c:v>
                </c:pt>
                <c:pt idx="204">
                  <c:v>16.78</c:v>
                </c:pt>
                <c:pt idx="205">
                  <c:v>16.78</c:v>
                </c:pt>
                <c:pt idx="206">
                  <c:v>16.78</c:v>
                </c:pt>
                <c:pt idx="207">
                  <c:v>16.78</c:v>
                </c:pt>
                <c:pt idx="208">
                  <c:v>16.78</c:v>
                </c:pt>
                <c:pt idx="209">
                  <c:v>16.78</c:v>
                </c:pt>
                <c:pt idx="210">
                  <c:v>16.78</c:v>
                </c:pt>
                <c:pt idx="211">
                  <c:v>16.78</c:v>
                </c:pt>
                <c:pt idx="212">
                  <c:v>16.78</c:v>
                </c:pt>
                <c:pt idx="213">
                  <c:v>16.78</c:v>
                </c:pt>
                <c:pt idx="214">
                  <c:v>16.78</c:v>
                </c:pt>
                <c:pt idx="215">
                  <c:v>16.78</c:v>
                </c:pt>
                <c:pt idx="216">
                  <c:v>16.78</c:v>
                </c:pt>
                <c:pt idx="217">
                  <c:v>16.78</c:v>
                </c:pt>
                <c:pt idx="218">
                  <c:v>16.78</c:v>
                </c:pt>
                <c:pt idx="219">
                  <c:v>16.78</c:v>
                </c:pt>
                <c:pt idx="220">
                  <c:v>16.78</c:v>
                </c:pt>
                <c:pt idx="221">
                  <c:v>16.78</c:v>
                </c:pt>
                <c:pt idx="222">
                  <c:v>16.78</c:v>
                </c:pt>
                <c:pt idx="223">
                  <c:v>16.78</c:v>
                </c:pt>
                <c:pt idx="224">
                  <c:v>16.78</c:v>
                </c:pt>
                <c:pt idx="225">
                  <c:v>16.78</c:v>
                </c:pt>
                <c:pt idx="226">
                  <c:v>16.78</c:v>
                </c:pt>
                <c:pt idx="227">
                  <c:v>16.78</c:v>
                </c:pt>
                <c:pt idx="228">
                  <c:v>16.78</c:v>
                </c:pt>
                <c:pt idx="229">
                  <c:v>16.78</c:v>
                </c:pt>
                <c:pt idx="230">
                  <c:v>16.78</c:v>
                </c:pt>
                <c:pt idx="231">
                  <c:v>16.78</c:v>
                </c:pt>
                <c:pt idx="232">
                  <c:v>16.78</c:v>
                </c:pt>
                <c:pt idx="233">
                  <c:v>16.78</c:v>
                </c:pt>
                <c:pt idx="234">
                  <c:v>16.78</c:v>
                </c:pt>
                <c:pt idx="235">
                  <c:v>16.78</c:v>
                </c:pt>
                <c:pt idx="236">
                  <c:v>16.78</c:v>
                </c:pt>
                <c:pt idx="237">
                  <c:v>16.78</c:v>
                </c:pt>
                <c:pt idx="238">
                  <c:v>16.78</c:v>
                </c:pt>
                <c:pt idx="239">
                  <c:v>16.78</c:v>
                </c:pt>
                <c:pt idx="240">
                  <c:v>16.78</c:v>
                </c:pt>
                <c:pt idx="241">
                  <c:v>16.78</c:v>
                </c:pt>
                <c:pt idx="242">
                  <c:v>16.78</c:v>
                </c:pt>
                <c:pt idx="243">
                  <c:v>16.78</c:v>
                </c:pt>
                <c:pt idx="244">
                  <c:v>16.78</c:v>
                </c:pt>
                <c:pt idx="245">
                  <c:v>16.78</c:v>
                </c:pt>
                <c:pt idx="246">
                  <c:v>16.78</c:v>
                </c:pt>
                <c:pt idx="247">
                  <c:v>16.78</c:v>
                </c:pt>
                <c:pt idx="248">
                  <c:v>16.78</c:v>
                </c:pt>
                <c:pt idx="249">
                  <c:v>16.78</c:v>
                </c:pt>
                <c:pt idx="250">
                  <c:v>16.78</c:v>
                </c:pt>
                <c:pt idx="251">
                  <c:v>16.78</c:v>
                </c:pt>
                <c:pt idx="252">
                  <c:v>16.78</c:v>
                </c:pt>
                <c:pt idx="253">
                  <c:v>16.78</c:v>
                </c:pt>
                <c:pt idx="254">
                  <c:v>16.78</c:v>
                </c:pt>
                <c:pt idx="255">
                  <c:v>16.78</c:v>
                </c:pt>
                <c:pt idx="256">
                  <c:v>16.78</c:v>
                </c:pt>
                <c:pt idx="257">
                  <c:v>16.78</c:v>
                </c:pt>
                <c:pt idx="258">
                  <c:v>16.78</c:v>
                </c:pt>
                <c:pt idx="259">
                  <c:v>16.78</c:v>
                </c:pt>
                <c:pt idx="260">
                  <c:v>16.78</c:v>
                </c:pt>
                <c:pt idx="261">
                  <c:v>16.78</c:v>
                </c:pt>
                <c:pt idx="262">
                  <c:v>16.78</c:v>
                </c:pt>
                <c:pt idx="263">
                  <c:v>16.78</c:v>
                </c:pt>
                <c:pt idx="264">
                  <c:v>16.78</c:v>
                </c:pt>
                <c:pt idx="265">
                  <c:v>16.78</c:v>
                </c:pt>
                <c:pt idx="266">
                  <c:v>16.78</c:v>
                </c:pt>
                <c:pt idx="267">
                  <c:v>16.78</c:v>
                </c:pt>
                <c:pt idx="268">
                  <c:v>16.78</c:v>
                </c:pt>
                <c:pt idx="269">
                  <c:v>16.78</c:v>
                </c:pt>
                <c:pt idx="270">
                  <c:v>16.78</c:v>
                </c:pt>
                <c:pt idx="271">
                  <c:v>16.78</c:v>
                </c:pt>
                <c:pt idx="272">
                  <c:v>16.78</c:v>
                </c:pt>
                <c:pt idx="273">
                  <c:v>16.78</c:v>
                </c:pt>
                <c:pt idx="274">
                  <c:v>16.78</c:v>
                </c:pt>
                <c:pt idx="275">
                  <c:v>16.78</c:v>
                </c:pt>
                <c:pt idx="276">
                  <c:v>16.78</c:v>
                </c:pt>
                <c:pt idx="277">
                  <c:v>16.78</c:v>
                </c:pt>
                <c:pt idx="278">
                  <c:v>16.78</c:v>
                </c:pt>
                <c:pt idx="279">
                  <c:v>16.78</c:v>
                </c:pt>
                <c:pt idx="280">
                  <c:v>16.78</c:v>
                </c:pt>
                <c:pt idx="281">
                  <c:v>16.78</c:v>
                </c:pt>
                <c:pt idx="282">
                  <c:v>16.78</c:v>
                </c:pt>
                <c:pt idx="283">
                  <c:v>16.78</c:v>
                </c:pt>
                <c:pt idx="284">
                  <c:v>16.78</c:v>
                </c:pt>
                <c:pt idx="285">
                  <c:v>16.78</c:v>
                </c:pt>
                <c:pt idx="286">
                  <c:v>16.78</c:v>
                </c:pt>
                <c:pt idx="287">
                  <c:v>16.78</c:v>
                </c:pt>
                <c:pt idx="288">
                  <c:v>16.78</c:v>
                </c:pt>
                <c:pt idx="289">
                  <c:v>16.78</c:v>
                </c:pt>
                <c:pt idx="290">
                  <c:v>16.78</c:v>
                </c:pt>
                <c:pt idx="291">
                  <c:v>16.78</c:v>
                </c:pt>
                <c:pt idx="292">
                  <c:v>16.78</c:v>
                </c:pt>
                <c:pt idx="293">
                  <c:v>16.78</c:v>
                </c:pt>
                <c:pt idx="294">
                  <c:v>16.78</c:v>
                </c:pt>
                <c:pt idx="295">
                  <c:v>16.78</c:v>
                </c:pt>
                <c:pt idx="296">
                  <c:v>16.78</c:v>
                </c:pt>
                <c:pt idx="297">
                  <c:v>16.78</c:v>
                </c:pt>
                <c:pt idx="298">
                  <c:v>16.78</c:v>
                </c:pt>
                <c:pt idx="299">
                  <c:v>16.78</c:v>
                </c:pt>
                <c:pt idx="300">
                  <c:v>16.78</c:v>
                </c:pt>
                <c:pt idx="301">
                  <c:v>16.78</c:v>
                </c:pt>
                <c:pt idx="302">
                  <c:v>16.78</c:v>
                </c:pt>
                <c:pt idx="303">
                  <c:v>16.78</c:v>
                </c:pt>
                <c:pt idx="304">
                  <c:v>16.78</c:v>
                </c:pt>
                <c:pt idx="305">
                  <c:v>16.78</c:v>
                </c:pt>
                <c:pt idx="306">
                  <c:v>16.78</c:v>
                </c:pt>
                <c:pt idx="307">
                  <c:v>16.78</c:v>
                </c:pt>
                <c:pt idx="308">
                  <c:v>16.78</c:v>
                </c:pt>
                <c:pt idx="309">
                  <c:v>16.78</c:v>
                </c:pt>
                <c:pt idx="310">
                  <c:v>16.78</c:v>
                </c:pt>
                <c:pt idx="311">
                  <c:v>16.78</c:v>
                </c:pt>
                <c:pt idx="312">
                  <c:v>16.78</c:v>
                </c:pt>
                <c:pt idx="313">
                  <c:v>16.78</c:v>
                </c:pt>
                <c:pt idx="314">
                  <c:v>16.78</c:v>
                </c:pt>
                <c:pt idx="315">
                  <c:v>16.78</c:v>
                </c:pt>
                <c:pt idx="316">
                  <c:v>16.78</c:v>
                </c:pt>
                <c:pt idx="317">
                  <c:v>16.78</c:v>
                </c:pt>
                <c:pt idx="318">
                  <c:v>16.78</c:v>
                </c:pt>
                <c:pt idx="319">
                  <c:v>16.78</c:v>
                </c:pt>
                <c:pt idx="320">
                  <c:v>16.78</c:v>
                </c:pt>
                <c:pt idx="321">
                  <c:v>16.78</c:v>
                </c:pt>
                <c:pt idx="322">
                  <c:v>16.78</c:v>
                </c:pt>
                <c:pt idx="323">
                  <c:v>16.78</c:v>
                </c:pt>
                <c:pt idx="324">
                  <c:v>16.78</c:v>
                </c:pt>
                <c:pt idx="325">
                  <c:v>16.78</c:v>
                </c:pt>
                <c:pt idx="326">
                  <c:v>16.78</c:v>
                </c:pt>
                <c:pt idx="327">
                  <c:v>16.78</c:v>
                </c:pt>
                <c:pt idx="328">
                  <c:v>16.78</c:v>
                </c:pt>
                <c:pt idx="329">
                  <c:v>16.78</c:v>
                </c:pt>
                <c:pt idx="330">
                  <c:v>16.78</c:v>
                </c:pt>
                <c:pt idx="331">
                  <c:v>16.78</c:v>
                </c:pt>
                <c:pt idx="332">
                  <c:v>16.78</c:v>
                </c:pt>
                <c:pt idx="333">
                  <c:v>16.78</c:v>
                </c:pt>
                <c:pt idx="334">
                  <c:v>16.78</c:v>
                </c:pt>
                <c:pt idx="335">
                  <c:v>16.78</c:v>
                </c:pt>
                <c:pt idx="336">
                  <c:v>16.78</c:v>
                </c:pt>
                <c:pt idx="337">
                  <c:v>16.78</c:v>
                </c:pt>
                <c:pt idx="338">
                  <c:v>16.78</c:v>
                </c:pt>
                <c:pt idx="339">
                  <c:v>16.78</c:v>
                </c:pt>
                <c:pt idx="340">
                  <c:v>16.78</c:v>
                </c:pt>
                <c:pt idx="341">
                  <c:v>16.78</c:v>
                </c:pt>
                <c:pt idx="342">
                  <c:v>16.78</c:v>
                </c:pt>
                <c:pt idx="343">
                  <c:v>16.78</c:v>
                </c:pt>
                <c:pt idx="344">
                  <c:v>16.78</c:v>
                </c:pt>
                <c:pt idx="345">
                  <c:v>16.78</c:v>
                </c:pt>
                <c:pt idx="346">
                  <c:v>16.78</c:v>
                </c:pt>
                <c:pt idx="347">
                  <c:v>16.78</c:v>
                </c:pt>
                <c:pt idx="348">
                  <c:v>16.78</c:v>
                </c:pt>
                <c:pt idx="349">
                  <c:v>16.78</c:v>
                </c:pt>
                <c:pt idx="350">
                  <c:v>16.78</c:v>
                </c:pt>
                <c:pt idx="351">
                  <c:v>16.78</c:v>
                </c:pt>
                <c:pt idx="352">
                  <c:v>16.78</c:v>
                </c:pt>
                <c:pt idx="353">
                  <c:v>16.78</c:v>
                </c:pt>
                <c:pt idx="354">
                  <c:v>16.78</c:v>
                </c:pt>
                <c:pt idx="355">
                  <c:v>16.78</c:v>
                </c:pt>
                <c:pt idx="356">
                  <c:v>16.78</c:v>
                </c:pt>
                <c:pt idx="357">
                  <c:v>16.78</c:v>
                </c:pt>
                <c:pt idx="358">
                  <c:v>16.78</c:v>
                </c:pt>
                <c:pt idx="359">
                  <c:v>16.78</c:v>
                </c:pt>
                <c:pt idx="360">
                  <c:v>16.78</c:v>
                </c:pt>
                <c:pt idx="361">
                  <c:v>16.78</c:v>
                </c:pt>
                <c:pt idx="362">
                  <c:v>16.78</c:v>
                </c:pt>
                <c:pt idx="363">
                  <c:v>16.78</c:v>
                </c:pt>
                <c:pt idx="364">
                  <c:v>16.78</c:v>
                </c:pt>
                <c:pt idx="365">
                  <c:v>16.78</c:v>
                </c:pt>
                <c:pt idx="366">
                  <c:v>16.78</c:v>
                </c:pt>
                <c:pt idx="367">
                  <c:v>16.78</c:v>
                </c:pt>
                <c:pt idx="368">
                  <c:v>16.78</c:v>
                </c:pt>
                <c:pt idx="369">
                  <c:v>16.78</c:v>
                </c:pt>
                <c:pt idx="370">
                  <c:v>16.78</c:v>
                </c:pt>
                <c:pt idx="371">
                  <c:v>16.78</c:v>
                </c:pt>
                <c:pt idx="372">
                  <c:v>16.78</c:v>
                </c:pt>
                <c:pt idx="373">
                  <c:v>16.78</c:v>
                </c:pt>
                <c:pt idx="374">
                  <c:v>16.78</c:v>
                </c:pt>
                <c:pt idx="375">
                  <c:v>16.78</c:v>
                </c:pt>
                <c:pt idx="376">
                  <c:v>16.78</c:v>
                </c:pt>
                <c:pt idx="377">
                  <c:v>16.78</c:v>
                </c:pt>
                <c:pt idx="378">
                  <c:v>16.78</c:v>
                </c:pt>
                <c:pt idx="379">
                  <c:v>16.78</c:v>
                </c:pt>
                <c:pt idx="380">
                  <c:v>16.78</c:v>
                </c:pt>
                <c:pt idx="381">
                  <c:v>16.78</c:v>
                </c:pt>
                <c:pt idx="382">
                  <c:v>16.78</c:v>
                </c:pt>
                <c:pt idx="383">
                  <c:v>16.78</c:v>
                </c:pt>
                <c:pt idx="384">
                  <c:v>16.78</c:v>
                </c:pt>
                <c:pt idx="385">
                  <c:v>16.78</c:v>
                </c:pt>
                <c:pt idx="386">
                  <c:v>16.78</c:v>
                </c:pt>
                <c:pt idx="387">
                  <c:v>16.78</c:v>
                </c:pt>
                <c:pt idx="388">
                  <c:v>16.78</c:v>
                </c:pt>
                <c:pt idx="389">
                  <c:v>16.78</c:v>
                </c:pt>
                <c:pt idx="390">
                  <c:v>16.78</c:v>
                </c:pt>
                <c:pt idx="391">
                  <c:v>16.78</c:v>
                </c:pt>
                <c:pt idx="392">
                  <c:v>16.78</c:v>
                </c:pt>
                <c:pt idx="393">
                  <c:v>16.78</c:v>
                </c:pt>
                <c:pt idx="394">
                  <c:v>16.78</c:v>
                </c:pt>
                <c:pt idx="395">
                  <c:v>16.78</c:v>
                </c:pt>
                <c:pt idx="396">
                  <c:v>16.78</c:v>
                </c:pt>
                <c:pt idx="397">
                  <c:v>16.78</c:v>
                </c:pt>
                <c:pt idx="398">
                  <c:v>16.78</c:v>
                </c:pt>
                <c:pt idx="399">
                  <c:v>16.78</c:v>
                </c:pt>
                <c:pt idx="400">
                  <c:v>16.78</c:v>
                </c:pt>
                <c:pt idx="401">
                  <c:v>16.78</c:v>
                </c:pt>
                <c:pt idx="402">
                  <c:v>16.78</c:v>
                </c:pt>
                <c:pt idx="403">
                  <c:v>16.78</c:v>
                </c:pt>
                <c:pt idx="404">
                  <c:v>16.78</c:v>
                </c:pt>
                <c:pt idx="405">
                  <c:v>16.78</c:v>
                </c:pt>
                <c:pt idx="406">
                  <c:v>16.78</c:v>
                </c:pt>
                <c:pt idx="407">
                  <c:v>16.78</c:v>
                </c:pt>
                <c:pt idx="408">
                  <c:v>16.78</c:v>
                </c:pt>
                <c:pt idx="409">
                  <c:v>16.78</c:v>
                </c:pt>
                <c:pt idx="410">
                  <c:v>16.78</c:v>
                </c:pt>
                <c:pt idx="411">
                  <c:v>16.78</c:v>
                </c:pt>
                <c:pt idx="412">
                  <c:v>16.78</c:v>
                </c:pt>
                <c:pt idx="413">
                  <c:v>16.78</c:v>
                </c:pt>
                <c:pt idx="414">
                  <c:v>16.78</c:v>
                </c:pt>
                <c:pt idx="415">
                  <c:v>16.78</c:v>
                </c:pt>
                <c:pt idx="416">
                  <c:v>16.78</c:v>
                </c:pt>
                <c:pt idx="417">
                  <c:v>16.78</c:v>
                </c:pt>
                <c:pt idx="418">
                  <c:v>16.78</c:v>
                </c:pt>
                <c:pt idx="419">
                  <c:v>16.78</c:v>
                </c:pt>
                <c:pt idx="420">
                  <c:v>16.78</c:v>
                </c:pt>
                <c:pt idx="421">
                  <c:v>16.78</c:v>
                </c:pt>
                <c:pt idx="422">
                  <c:v>16.78</c:v>
                </c:pt>
                <c:pt idx="423">
                  <c:v>16.78</c:v>
                </c:pt>
                <c:pt idx="424">
                  <c:v>16.78</c:v>
                </c:pt>
                <c:pt idx="425">
                  <c:v>16.78</c:v>
                </c:pt>
                <c:pt idx="426">
                  <c:v>16.78</c:v>
                </c:pt>
                <c:pt idx="427">
                  <c:v>16.78</c:v>
                </c:pt>
                <c:pt idx="428">
                  <c:v>16.78</c:v>
                </c:pt>
                <c:pt idx="429">
                  <c:v>16.78</c:v>
                </c:pt>
                <c:pt idx="430">
                  <c:v>16.78</c:v>
                </c:pt>
                <c:pt idx="431">
                  <c:v>16.78</c:v>
                </c:pt>
                <c:pt idx="432">
                  <c:v>16.78</c:v>
                </c:pt>
                <c:pt idx="433">
                  <c:v>16.78</c:v>
                </c:pt>
                <c:pt idx="434">
                  <c:v>16.78</c:v>
                </c:pt>
                <c:pt idx="435">
                  <c:v>16.78</c:v>
                </c:pt>
                <c:pt idx="436">
                  <c:v>16.78</c:v>
                </c:pt>
                <c:pt idx="437">
                  <c:v>16.78</c:v>
                </c:pt>
                <c:pt idx="438">
                  <c:v>16.78</c:v>
                </c:pt>
                <c:pt idx="439">
                  <c:v>16.78</c:v>
                </c:pt>
                <c:pt idx="440">
                  <c:v>16.78</c:v>
                </c:pt>
                <c:pt idx="441">
                  <c:v>16.78</c:v>
                </c:pt>
                <c:pt idx="442">
                  <c:v>16.78</c:v>
                </c:pt>
                <c:pt idx="443">
                  <c:v>16.78</c:v>
                </c:pt>
                <c:pt idx="444">
                  <c:v>16.78</c:v>
                </c:pt>
                <c:pt idx="445">
                  <c:v>16.78</c:v>
                </c:pt>
                <c:pt idx="446">
                  <c:v>16.78</c:v>
                </c:pt>
                <c:pt idx="447">
                  <c:v>16.78</c:v>
                </c:pt>
                <c:pt idx="448">
                  <c:v>16.78</c:v>
                </c:pt>
                <c:pt idx="449">
                  <c:v>16.78</c:v>
                </c:pt>
                <c:pt idx="450">
                  <c:v>16.78</c:v>
                </c:pt>
                <c:pt idx="451">
                  <c:v>16.78</c:v>
                </c:pt>
                <c:pt idx="452">
                  <c:v>16.78</c:v>
                </c:pt>
                <c:pt idx="453">
                  <c:v>16.78</c:v>
                </c:pt>
                <c:pt idx="454">
                  <c:v>16.78</c:v>
                </c:pt>
                <c:pt idx="455">
                  <c:v>16.78</c:v>
                </c:pt>
                <c:pt idx="456">
                  <c:v>16.78</c:v>
                </c:pt>
                <c:pt idx="457">
                  <c:v>16.78</c:v>
                </c:pt>
                <c:pt idx="458">
                  <c:v>16.78</c:v>
                </c:pt>
                <c:pt idx="459">
                  <c:v>16.78</c:v>
                </c:pt>
                <c:pt idx="460">
                  <c:v>16.78</c:v>
                </c:pt>
                <c:pt idx="461">
                  <c:v>16.78</c:v>
                </c:pt>
                <c:pt idx="462">
                  <c:v>16.78</c:v>
                </c:pt>
                <c:pt idx="463">
                  <c:v>16.78</c:v>
                </c:pt>
                <c:pt idx="464">
                  <c:v>16.78</c:v>
                </c:pt>
                <c:pt idx="465">
                  <c:v>16.78</c:v>
                </c:pt>
                <c:pt idx="466">
                  <c:v>16.78</c:v>
                </c:pt>
                <c:pt idx="467">
                  <c:v>16.78</c:v>
                </c:pt>
                <c:pt idx="468">
                  <c:v>16.78</c:v>
                </c:pt>
                <c:pt idx="469">
                  <c:v>16.78</c:v>
                </c:pt>
                <c:pt idx="470">
                  <c:v>16.78</c:v>
                </c:pt>
                <c:pt idx="471">
                  <c:v>16.78</c:v>
                </c:pt>
                <c:pt idx="472">
                  <c:v>16.78</c:v>
                </c:pt>
                <c:pt idx="473">
                  <c:v>16.78</c:v>
                </c:pt>
                <c:pt idx="474">
                  <c:v>16.78</c:v>
                </c:pt>
                <c:pt idx="475">
                  <c:v>16.78</c:v>
                </c:pt>
                <c:pt idx="476">
                  <c:v>16.78</c:v>
                </c:pt>
                <c:pt idx="477">
                  <c:v>16.78</c:v>
                </c:pt>
                <c:pt idx="478">
                  <c:v>16.78</c:v>
                </c:pt>
                <c:pt idx="479">
                  <c:v>16.78</c:v>
                </c:pt>
                <c:pt idx="480">
                  <c:v>16.78</c:v>
                </c:pt>
                <c:pt idx="481">
                  <c:v>16.78</c:v>
                </c:pt>
                <c:pt idx="482">
                  <c:v>16.78</c:v>
                </c:pt>
                <c:pt idx="483">
                  <c:v>16.78</c:v>
                </c:pt>
                <c:pt idx="484">
                  <c:v>16.78</c:v>
                </c:pt>
                <c:pt idx="485">
                  <c:v>16.78</c:v>
                </c:pt>
                <c:pt idx="486">
                  <c:v>16.78</c:v>
                </c:pt>
                <c:pt idx="487">
                  <c:v>16.78</c:v>
                </c:pt>
                <c:pt idx="488">
                  <c:v>16.78</c:v>
                </c:pt>
                <c:pt idx="489">
                  <c:v>16.78</c:v>
                </c:pt>
                <c:pt idx="490">
                  <c:v>16.78</c:v>
                </c:pt>
                <c:pt idx="491">
                  <c:v>16.78</c:v>
                </c:pt>
                <c:pt idx="492">
                  <c:v>16.78</c:v>
                </c:pt>
                <c:pt idx="493">
                  <c:v>16.78</c:v>
                </c:pt>
                <c:pt idx="494">
                  <c:v>16.78</c:v>
                </c:pt>
                <c:pt idx="495">
                  <c:v>16.78</c:v>
                </c:pt>
                <c:pt idx="496">
                  <c:v>16.78</c:v>
                </c:pt>
                <c:pt idx="497">
                  <c:v>16.78</c:v>
                </c:pt>
                <c:pt idx="498">
                  <c:v>16.78</c:v>
                </c:pt>
                <c:pt idx="499">
                  <c:v>16.78</c:v>
                </c:pt>
                <c:pt idx="500">
                  <c:v>16.78</c:v>
                </c:pt>
                <c:pt idx="501">
                  <c:v>16.78</c:v>
                </c:pt>
                <c:pt idx="502">
                  <c:v>16.78</c:v>
                </c:pt>
                <c:pt idx="503">
                  <c:v>16.78</c:v>
                </c:pt>
                <c:pt idx="504">
                  <c:v>16.78</c:v>
                </c:pt>
                <c:pt idx="505">
                  <c:v>16.78</c:v>
                </c:pt>
                <c:pt idx="506">
                  <c:v>16.78</c:v>
                </c:pt>
                <c:pt idx="507">
                  <c:v>16.78</c:v>
                </c:pt>
                <c:pt idx="508">
                  <c:v>16.78</c:v>
                </c:pt>
                <c:pt idx="509">
                  <c:v>16.78</c:v>
                </c:pt>
                <c:pt idx="510">
                  <c:v>16.78</c:v>
                </c:pt>
                <c:pt idx="511">
                  <c:v>16.78</c:v>
                </c:pt>
                <c:pt idx="512">
                  <c:v>16.78</c:v>
                </c:pt>
                <c:pt idx="513">
                  <c:v>16.78</c:v>
                </c:pt>
                <c:pt idx="514">
                  <c:v>16.78</c:v>
                </c:pt>
                <c:pt idx="515">
                  <c:v>16.78</c:v>
                </c:pt>
                <c:pt idx="516">
                  <c:v>16.78</c:v>
                </c:pt>
                <c:pt idx="517">
                  <c:v>16.78</c:v>
                </c:pt>
                <c:pt idx="518">
                  <c:v>16.78</c:v>
                </c:pt>
                <c:pt idx="519">
                  <c:v>16.78</c:v>
                </c:pt>
                <c:pt idx="520">
                  <c:v>16.78</c:v>
                </c:pt>
                <c:pt idx="521">
                  <c:v>16.78</c:v>
                </c:pt>
                <c:pt idx="522">
                  <c:v>16.78</c:v>
                </c:pt>
                <c:pt idx="523">
                  <c:v>16.78</c:v>
                </c:pt>
                <c:pt idx="524">
                  <c:v>16.78</c:v>
                </c:pt>
                <c:pt idx="525">
                  <c:v>16.78</c:v>
                </c:pt>
                <c:pt idx="526">
                  <c:v>16.78</c:v>
                </c:pt>
                <c:pt idx="527">
                  <c:v>16.78</c:v>
                </c:pt>
                <c:pt idx="528">
                  <c:v>16.78</c:v>
                </c:pt>
                <c:pt idx="529">
                  <c:v>16.78</c:v>
                </c:pt>
                <c:pt idx="530">
                  <c:v>16.78</c:v>
                </c:pt>
                <c:pt idx="531">
                  <c:v>16.78</c:v>
                </c:pt>
                <c:pt idx="532">
                  <c:v>16.78</c:v>
                </c:pt>
                <c:pt idx="533">
                  <c:v>16.78</c:v>
                </c:pt>
                <c:pt idx="534">
                  <c:v>16.78</c:v>
                </c:pt>
                <c:pt idx="535">
                  <c:v>16.78</c:v>
                </c:pt>
                <c:pt idx="536">
                  <c:v>16.78</c:v>
                </c:pt>
                <c:pt idx="537">
                  <c:v>16.78</c:v>
                </c:pt>
                <c:pt idx="538">
                  <c:v>16.78</c:v>
                </c:pt>
                <c:pt idx="539">
                  <c:v>16.78</c:v>
                </c:pt>
                <c:pt idx="540">
                  <c:v>16.78</c:v>
                </c:pt>
                <c:pt idx="541">
                  <c:v>16.78</c:v>
                </c:pt>
                <c:pt idx="542">
                  <c:v>16.78</c:v>
                </c:pt>
                <c:pt idx="543">
                  <c:v>16.78</c:v>
                </c:pt>
                <c:pt idx="544">
                  <c:v>16.78</c:v>
                </c:pt>
                <c:pt idx="545">
                  <c:v>16.78</c:v>
                </c:pt>
                <c:pt idx="546">
                  <c:v>16.78</c:v>
                </c:pt>
                <c:pt idx="547">
                  <c:v>16.78</c:v>
                </c:pt>
                <c:pt idx="548">
                  <c:v>16.78</c:v>
                </c:pt>
                <c:pt idx="549">
                  <c:v>16.78</c:v>
                </c:pt>
                <c:pt idx="550">
                  <c:v>16.78</c:v>
                </c:pt>
                <c:pt idx="551">
                  <c:v>16.78</c:v>
                </c:pt>
                <c:pt idx="552">
                  <c:v>16.78</c:v>
                </c:pt>
                <c:pt idx="553">
                  <c:v>16.78</c:v>
                </c:pt>
                <c:pt idx="554">
                  <c:v>16.78</c:v>
                </c:pt>
                <c:pt idx="555">
                  <c:v>16.78</c:v>
                </c:pt>
                <c:pt idx="556">
                  <c:v>16.78</c:v>
                </c:pt>
                <c:pt idx="557">
                  <c:v>16.78</c:v>
                </c:pt>
                <c:pt idx="558">
                  <c:v>16.78</c:v>
                </c:pt>
                <c:pt idx="559">
                  <c:v>16.78</c:v>
                </c:pt>
                <c:pt idx="560">
                  <c:v>16.78</c:v>
                </c:pt>
                <c:pt idx="561">
                  <c:v>16.78</c:v>
                </c:pt>
                <c:pt idx="562">
                  <c:v>16.78</c:v>
                </c:pt>
                <c:pt idx="563">
                  <c:v>16.78</c:v>
                </c:pt>
                <c:pt idx="564">
                  <c:v>16.78</c:v>
                </c:pt>
                <c:pt idx="565">
                  <c:v>16.78</c:v>
                </c:pt>
                <c:pt idx="566">
                  <c:v>16.78</c:v>
                </c:pt>
                <c:pt idx="567">
                  <c:v>16.78</c:v>
                </c:pt>
                <c:pt idx="568">
                  <c:v>16.78</c:v>
                </c:pt>
                <c:pt idx="569">
                  <c:v>16.78</c:v>
                </c:pt>
                <c:pt idx="570">
                  <c:v>16.78</c:v>
                </c:pt>
                <c:pt idx="571">
                  <c:v>16.78</c:v>
                </c:pt>
                <c:pt idx="572">
                  <c:v>16.78</c:v>
                </c:pt>
                <c:pt idx="573">
                  <c:v>16.78</c:v>
                </c:pt>
                <c:pt idx="574">
                  <c:v>16.78</c:v>
                </c:pt>
                <c:pt idx="575">
                  <c:v>16.78</c:v>
                </c:pt>
                <c:pt idx="576">
                  <c:v>16.78</c:v>
                </c:pt>
                <c:pt idx="577">
                  <c:v>16.78</c:v>
                </c:pt>
                <c:pt idx="578">
                  <c:v>16.78</c:v>
                </c:pt>
                <c:pt idx="579">
                  <c:v>16.78</c:v>
                </c:pt>
                <c:pt idx="580">
                  <c:v>16.78</c:v>
                </c:pt>
                <c:pt idx="581">
                  <c:v>16.78</c:v>
                </c:pt>
                <c:pt idx="582">
                  <c:v>16.78</c:v>
                </c:pt>
                <c:pt idx="583">
                  <c:v>16.78</c:v>
                </c:pt>
                <c:pt idx="584">
                  <c:v>16.78</c:v>
                </c:pt>
                <c:pt idx="585">
                  <c:v>16.78</c:v>
                </c:pt>
                <c:pt idx="586">
                  <c:v>16.78</c:v>
                </c:pt>
                <c:pt idx="587">
                  <c:v>16.78</c:v>
                </c:pt>
                <c:pt idx="588">
                  <c:v>16.78</c:v>
                </c:pt>
                <c:pt idx="589">
                  <c:v>16.78</c:v>
                </c:pt>
                <c:pt idx="590">
                  <c:v>16.78</c:v>
                </c:pt>
                <c:pt idx="591">
                  <c:v>16.78</c:v>
                </c:pt>
                <c:pt idx="592">
                  <c:v>16.78</c:v>
                </c:pt>
                <c:pt idx="593">
                  <c:v>16.78</c:v>
                </c:pt>
                <c:pt idx="594">
                  <c:v>16.78</c:v>
                </c:pt>
                <c:pt idx="595">
                  <c:v>16.78</c:v>
                </c:pt>
                <c:pt idx="596">
                  <c:v>16.78</c:v>
                </c:pt>
                <c:pt idx="597">
                  <c:v>16.78</c:v>
                </c:pt>
                <c:pt idx="598">
                  <c:v>16.78</c:v>
                </c:pt>
                <c:pt idx="599">
                  <c:v>16.78</c:v>
                </c:pt>
                <c:pt idx="600">
                  <c:v>16.78</c:v>
                </c:pt>
                <c:pt idx="601">
                  <c:v>16.78</c:v>
                </c:pt>
                <c:pt idx="602">
                  <c:v>16.78</c:v>
                </c:pt>
                <c:pt idx="603">
                  <c:v>16.78</c:v>
                </c:pt>
                <c:pt idx="604">
                  <c:v>16.78</c:v>
                </c:pt>
                <c:pt idx="605">
                  <c:v>16.78</c:v>
                </c:pt>
                <c:pt idx="606">
                  <c:v>16.78</c:v>
                </c:pt>
                <c:pt idx="607">
                  <c:v>16.78</c:v>
                </c:pt>
                <c:pt idx="608">
                  <c:v>16.78</c:v>
                </c:pt>
                <c:pt idx="609">
                  <c:v>16.78</c:v>
                </c:pt>
                <c:pt idx="610">
                  <c:v>16.78</c:v>
                </c:pt>
                <c:pt idx="611">
                  <c:v>16.78</c:v>
                </c:pt>
                <c:pt idx="612">
                  <c:v>16.78</c:v>
                </c:pt>
                <c:pt idx="613">
                  <c:v>16.78</c:v>
                </c:pt>
                <c:pt idx="614">
                  <c:v>16.78</c:v>
                </c:pt>
                <c:pt idx="615">
                  <c:v>16.78</c:v>
                </c:pt>
                <c:pt idx="616">
                  <c:v>16.78</c:v>
                </c:pt>
                <c:pt idx="617">
                  <c:v>16.78</c:v>
                </c:pt>
                <c:pt idx="618">
                  <c:v>16.78</c:v>
                </c:pt>
                <c:pt idx="619">
                  <c:v>16.78</c:v>
                </c:pt>
                <c:pt idx="620">
                  <c:v>16.78</c:v>
                </c:pt>
                <c:pt idx="621">
                  <c:v>16.78</c:v>
                </c:pt>
                <c:pt idx="622">
                  <c:v>16.78</c:v>
                </c:pt>
                <c:pt idx="623">
                  <c:v>16.78</c:v>
                </c:pt>
                <c:pt idx="624">
                  <c:v>16.78</c:v>
                </c:pt>
                <c:pt idx="625">
                  <c:v>16.78</c:v>
                </c:pt>
                <c:pt idx="626">
                  <c:v>16.78</c:v>
                </c:pt>
                <c:pt idx="627">
                  <c:v>16.78</c:v>
                </c:pt>
                <c:pt idx="628">
                  <c:v>16.78</c:v>
                </c:pt>
                <c:pt idx="629">
                  <c:v>16.78</c:v>
                </c:pt>
                <c:pt idx="630">
                  <c:v>16.78</c:v>
                </c:pt>
                <c:pt idx="631">
                  <c:v>16.78</c:v>
                </c:pt>
                <c:pt idx="632">
                  <c:v>16.78</c:v>
                </c:pt>
                <c:pt idx="633">
                  <c:v>16.78</c:v>
                </c:pt>
                <c:pt idx="634">
                  <c:v>16.78</c:v>
                </c:pt>
                <c:pt idx="635">
                  <c:v>16.78</c:v>
                </c:pt>
                <c:pt idx="636">
                  <c:v>16.78</c:v>
                </c:pt>
                <c:pt idx="637">
                  <c:v>16.78</c:v>
                </c:pt>
                <c:pt idx="638">
                  <c:v>16.78</c:v>
                </c:pt>
                <c:pt idx="639">
                  <c:v>16.78</c:v>
                </c:pt>
                <c:pt idx="640">
                  <c:v>16.78</c:v>
                </c:pt>
                <c:pt idx="641">
                  <c:v>16.78</c:v>
                </c:pt>
                <c:pt idx="642">
                  <c:v>16.78</c:v>
                </c:pt>
                <c:pt idx="643">
                  <c:v>16.78</c:v>
                </c:pt>
                <c:pt idx="644">
                  <c:v>16.78</c:v>
                </c:pt>
                <c:pt idx="645">
                  <c:v>16.78</c:v>
                </c:pt>
                <c:pt idx="646">
                  <c:v>16.78</c:v>
                </c:pt>
                <c:pt idx="647">
                  <c:v>16.78</c:v>
                </c:pt>
                <c:pt idx="648">
                  <c:v>16.78</c:v>
                </c:pt>
                <c:pt idx="649">
                  <c:v>16.78</c:v>
                </c:pt>
                <c:pt idx="650">
                  <c:v>16.78</c:v>
                </c:pt>
                <c:pt idx="651">
                  <c:v>16.78</c:v>
                </c:pt>
                <c:pt idx="652">
                  <c:v>16.78</c:v>
                </c:pt>
                <c:pt idx="653">
                  <c:v>16.78</c:v>
                </c:pt>
                <c:pt idx="654">
                  <c:v>16.78</c:v>
                </c:pt>
                <c:pt idx="655">
                  <c:v>16.78</c:v>
                </c:pt>
                <c:pt idx="656">
                  <c:v>16.78</c:v>
                </c:pt>
                <c:pt idx="657">
                  <c:v>16.78</c:v>
                </c:pt>
                <c:pt idx="658">
                  <c:v>16.78</c:v>
                </c:pt>
                <c:pt idx="659">
                  <c:v>16.78</c:v>
                </c:pt>
                <c:pt idx="660">
                  <c:v>16.78</c:v>
                </c:pt>
                <c:pt idx="661">
                  <c:v>16.78</c:v>
                </c:pt>
                <c:pt idx="662">
                  <c:v>16.78</c:v>
                </c:pt>
                <c:pt idx="663">
                  <c:v>16.78</c:v>
                </c:pt>
                <c:pt idx="664">
                  <c:v>16.78</c:v>
                </c:pt>
                <c:pt idx="665">
                  <c:v>16.78</c:v>
                </c:pt>
              </c:numCache>
            </c:numRef>
          </c:val>
          <c:smooth val="0"/>
        </c:ser>
        <c:dLbls>
          <c:showLegendKey val="0"/>
          <c:showVal val="0"/>
          <c:showCatName val="0"/>
          <c:showSerName val="0"/>
          <c:showPercent val="0"/>
          <c:showBubbleSize val="0"/>
        </c:dLbls>
        <c:marker val="0"/>
        <c:smooth val="0"/>
        <c:axId val="1288350127"/>
        <c:axId val="283170367"/>
      </c:lineChart>
      <c:catAx>
        <c:axId val="1288350127"/>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2"/>
                </a:solidFill>
                <a:latin typeface="+mn-lt"/>
                <a:ea typeface="+mn-ea"/>
                <a:cs typeface="+mn-cs"/>
              </a:defRPr>
            </a:pPr>
          </a:p>
        </c:txPr>
        <c:crossAx val="283170367"/>
        <c:crosses val="autoZero"/>
        <c:auto val="1"/>
        <c:lblAlgn val="ctr"/>
        <c:lblOffset val="100"/>
        <c:noMultiLvlLbl val="0"/>
      </c:catAx>
      <c:valAx>
        <c:axId val="283170367"/>
        <c:scaling>
          <c:orientation val="minMax"/>
        </c:scaling>
        <c:delete val="0"/>
        <c:axPos val="l"/>
        <c:majorGridlines>
          <c:spPr>
            <a:ln w="9525" cap="sq" cmpd="sng" algn="ctr">
              <a:solidFill>
                <a:schemeClr val="tx2">
                  <a:lumMod val="15000"/>
                  <a:lumOff val="85000"/>
                </a:schemeClr>
              </a:solidFill>
              <a:bevel/>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2"/>
                </a:solidFill>
                <a:latin typeface="+mn-lt"/>
                <a:ea typeface="+mn-ea"/>
                <a:cs typeface="+mn-cs"/>
              </a:defRPr>
            </a:pPr>
          </a:p>
        </c:txPr>
        <c:crossAx val="128835012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2"/>
              </a:solidFill>
              <a:latin typeface="+mn-lt"/>
              <a:ea typeface="+mn-ea"/>
              <a:cs typeface="+mn-cs"/>
            </a:defRPr>
          </a:pPr>
        </a:p>
      </c:txPr>
    </c:legend>
    <c:plotVisOnly val="1"/>
    <c:dispBlanksAs val="gap"/>
    <c:showDLblsOverMax val="0"/>
    <c:extLst>
      <c:ext uri="{0b15fc19-7d7d-44ad-8c2d-2c3a37ce22c3}">
        <chartProps xmlns="https://web.wps.cn/et/2018/main" chartId="{3005a8d2-505c-4def-aae6-423302906e16}"/>
      </c:ext>
    </c:extLst>
  </c:chart>
  <c:spPr>
    <a:solidFill>
      <a:schemeClr val="bg1"/>
    </a:solidFill>
    <a:ln w="9525" cap="flat" cmpd="sng" algn="ctr">
      <a:solidFill>
        <a:schemeClr val="tx2">
          <a:lumMod val="15000"/>
          <a:lumOff val="85000"/>
        </a:schemeClr>
      </a:solidFill>
      <a:round/>
    </a:ln>
    <a:effectLst/>
    <a:scene3d>
      <a:camera prst="orthographicFront"/>
      <a:lightRig rig="threePt" dir="t"/>
    </a:scene3d>
    <a:sp3d/>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28047084993975"/>
          <c:y val="0.136828874124618"/>
          <c:w val="0.917731022337566"/>
          <c:h val="0.694630992996947"/>
        </c:manualLayout>
      </c:layout>
      <c:barChart>
        <c:barDir val="col"/>
        <c:grouping val="percentStacked"/>
        <c:varyColors val="0"/>
        <c:ser>
          <c:idx val="0"/>
          <c:order val="0"/>
          <c:tx>
            <c:strRef>
              <c:f>图2知乎营收拆分!$B$1</c:f>
              <c:strCache>
                <c:ptCount val="1"/>
                <c:pt idx="0">
                  <c:v>Advertisement (%)</c:v>
                </c:pt>
              </c:strCache>
            </c:strRef>
          </c:tx>
          <c:spPr>
            <a:gradFill>
              <a:gsLst>
                <a:gs pos="0">
                  <a:schemeClr val="accent2">
                    <a:shade val="58000"/>
                    <a:hueOff val="-2520000"/>
                  </a:schemeClr>
                </a:gs>
                <a:gs pos="100000">
                  <a:schemeClr val="accent2">
                    <a:shade val="58000"/>
                  </a:schemeClr>
                </a:gs>
              </a:gsLst>
              <a:lin ang="27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图2知乎营收拆分!$B$2:$B$10</c:f>
              <c:numCache>
                <c:formatCode>General</c:formatCode>
                <c:ptCount val="9"/>
                <c:pt idx="0">
                  <c:v>67</c:v>
                </c:pt>
                <c:pt idx="1">
                  <c:v>64</c:v>
                </c:pt>
                <c:pt idx="2">
                  <c:v>60</c:v>
                </c:pt>
                <c:pt idx="3">
                  <c:v>61</c:v>
                </c:pt>
                <c:pt idx="4">
                  <c:v>45</c:v>
                </c:pt>
                <c:pt idx="5">
                  <c:v>39</c:v>
                </c:pt>
                <c:pt idx="6">
                  <c:v>39</c:v>
                </c:pt>
                <c:pt idx="7">
                  <c:v>37</c:v>
                </c:pt>
                <c:pt idx="8">
                  <c:v>29</c:v>
                </c:pt>
              </c:numCache>
            </c:numRef>
          </c:val>
        </c:ser>
        <c:ser>
          <c:idx val="1"/>
          <c:order val="1"/>
          <c:tx>
            <c:strRef>
              <c:f>图2知乎营收拆分!$C$1</c:f>
              <c:strCache>
                <c:ptCount val="1"/>
                <c:pt idx="0">
                  <c:v>Salt Selection Membership Fee (%)</c:v>
                </c:pt>
              </c:strCache>
            </c:strRef>
          </c:tx>
          <c:spPr>
            <a:gradFill>
              <a:gsLst>
                <a:gs pos="0">
                  <a:schemeClr val="accent2">
                    <a:shade val="86000"/>
                    <a:hueOff val="-2520000"/>
                  </a:schemeClr>
                </a:gs>
                <a:gs pos="100000">
                  <a:schemeClr val="accent2">
                    <a:shade val="86000"/>
                  </a:schemeClr>
                </a:gs>
              </a:gsLst>
              <a:lin ang="27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图2知乎营收拆分!$C$2:$C$10</c:f>
              <c:numCache>
                <c:formatCode>General</c:formatCode>
                <c:ptCount val="9"/>
                <c:pt idx="0">
                  <c:v>30</c:v>
                </c:pt>
                <c:pt idx="1">
                  <c:v>26</c:v>
                </c:pt>
                <c:pt idx="2">
                  <c:v>24</c:v>
                </c:pt>
                <c:pt idx="3">
                  <c:v>20</c:v>
                </c:pt>
                <c:pt idx="4">
                  <c:v>26</c:v>
                </c:pt>
                <c:pt idx="5">
                  <c:v>24</c:v>
                </c:pt>
                <c:pt idx="6">
                  <c:v>22</c:v>
                </c:pt>
                <c:pt idx="7">
                  <c:v>20</c:v>
                </c:pt>
                <c:pt idx="8">
                  <c:v>30</c:v>
                </c:pt>
              </c:numCache>
            </c:numRef>
          </c:val>
        </c:ser>
        <c:ser>
          <c:idx val="2"/>
          <c:order val="2"/>
          <c:tx>
            <c:strRef>
              <c:f>图2知乎营收拆分!$D$1</c:f>
              <c:strCache>
                <c:ptCount val="1"/>
                <c:pt idx="0">
                  <c:v>Service Fee(%)</c:v>
                </c:pt>
              </c:strCache>
            </c:strRef>
          </c:tx>
          <c:spPr>
            <a:gradFill>
              <a:gsLst>
                <a:gs pos="0">
                  <a:schemeClr val="accent2">
                    <a:tint val="86000"/>
                    <a:hueOff val="-2520000"/>
                  </a:schemeClr>
                </a:gs>
                <a:gs pos="100000">
                  <a:schemeClr val="accent2">
                    <a:tint val="86000"/>
                  </a:schemeClr>
                </a:gs>
              </a:gsLst>
              <a:lin ang="2700000" scaled="0"/>
            </a:gradFill>
            <a:ln>
              <a:noFill/>
            </a:ln>
            <a:effectLst>
              <a:outerShdw blurRad="57150" dist="19050" dir="5400000" algn="ctr" rotWithShape="0">
                <a:srgbClr val="000000">
                  <a:alpha val="63000"/>
                </a:srgbClr>
              </a:outerShdw>
            </a:effectLst>
          </c:spPr>
          <c:invertIfNegative val="0"/>
          <c:dLbls>
            <c:dLbl>
              <c:idx val="0"/>
              <c:delete val="1"/>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图2知乎营收拆分!$D$2:$D$10</c:f>
              <c:numCache>
                <c:formatCode>General</c:formatCode>
                <c:ptCount val="9"/>
                <c:pt idx="0">
                  <c:v>0</c:v>
                </c:pt>
                <c:pt idx="1">
                  <c:v>5</c:v>
                </c:pt>
                <c:pt idx="2">
                  <c:v>12</c:v>
                </c:pt>
                <c:pt idx="3">
                  <c:v>15</c:v>
                </c:pt>
                <c:pt idx="4">
                  <c:v>25</c:v>
                </c:pt>
                <c:pt idx="5">
                  <c:v>32</c:v>
                </c:pt>
                <c:pt idx="6">
                  <c:v>34</c:v>
                </c:pt>
                <c:pt idx="7">
                  <c:v>36</c:v>
                </c:pt>
                <c:pt idx="8">
                  <c:v>31</c:v>
                </c:pt>
              </c:numCache>
            </c:numRef>
          </c:val>
        </c:ser>
        <c:ser>
          <c:idx val="3"/>
          <c:order val="3"/>
          <c:tx>
            <c:strRef>
              <c:f>图2知乎营收拆分!$E$1</c:f>
              <c:strCache>
                <c:ptCount val="1"/>
                <c:pt idx="0">
                  <c:v>Other Businesses (%)</c:v>
                </c:pt>
              </c:strCache>
            </c:strRef>
          </c:tx>
          <c:spPr>
            <a:gradFill>
              <a:gsLst>
                <a:gs pos="0">
                  <a:schemeClr val="accent2">
                    <a:tint val="58000"/>
                    <a:hueOff val="-2520000"/>
                  </a:schemeClr>
                </a:gs>
                <a:gs pos="100000">
                  <a:schemeClr val="accent2">
                    <a:tint val="58000"/>
                  </a:schemeClr>
                </a:gs>
              </a:gsLst>
              <a:lin ang="27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图2知乎营收拆分!$E$2:$E$10</c:f>
              <c:numCache>
                <c:formatCode>General</c:formatCode>
                <c:ptCount val="9"/>
                <c:pt idx="0">
                  <c:v>3</c:v>
                </c:pt>
                <c:pt idx="1">
                  <c:v>5</c:v>
                </c:pt>
                <c:pt idx="2">
                  <c:v>4</c:v>
                </c:pt>
                <c:pt idx="3">
                  <c:v>4</c:v>
                </c:pt>
                <c:pt idx="4">
                  <c:v>4</c:v>
                </c:pt>
                <c:pt idx="5">
                  <c:v>5</c:v>
                </c:pt>
                <c:pt idx="6">
                  <c:v>5</c:v>
                </c:pt>
                <c:pt idx="7">
                  <c:v>7</c:v>
                </c:pt>
                <c:pt idx="8">
                  <c:v>10</c:v>
                </c:pt>
              </c:numCache>
            </c:numRef>
          </c:val>
        </c:ser>
        <c:dLbls>
          <c:showLegendKey val="0"/>
          <c:showVal val="1"/>
          <c:showCatName val="0"/>
          <c:showSerName val="0"/>
          <c:showPercent val="0"/>
          <c:showBubbleSize val="0"/>
        </c:dLbls>
        <c:gapWidth val="150"/>
        <c:overlap val="100"/>
        <c:axId val="929560851"/>
        <c:axId val="942425639"/>
      </c:barChart>
      <c:catAx>
        <c:axId val="929560851"/>
        <c:scaling>
          <c:orientation val="minMax"/>
        </c:scaling>
        <c:delete val="0"/>
        <c:axPos val="b"/>
        <c:numFmt formatCode="General"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942425639"/>
        <c:crosses val="autoZero"/>
        <c:auto val="1"/>
        <c:lblAlgn val="ctr"/>
        <c:lblOffset val="100"/>
        <c:noMultiLvlLbl val="0"/>
      </c:catAx>
      <c:valAx>
        <c:axId val="94242563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929560851"/>
        <c:crosses val="autoZero"/>
        <c:crossBetween val="between"/>
      </c:valAx>
      <c:spPr>
        <a:noFill/>
        <a:ln>
          <a:noFill/>
        </a:ln>
        <a:effectLst/>
      </c:spPr>
    </c:plotArea>
    <c:legend>
      <c:legendPos val="t"/>
      <c:layout>
        <c:manualLayout>
          <c:xMode val="edge"/>
          <c:yMode val="edge"/>
          <c:x val="0"/>
          <c:y val="0.0187333939341418"/>
          <c:w val="1"/>
          <c:h val="0.12142152533341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394e54f3-391e-4773-8b6c-af2f2a1115e1}"/>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图7知乎运营费用!$B$1</c:f>
              <c:strCache>
                <c:ptCount val="1"/>
                <c:pt idx="0">
                  <c:v>Sales Exp（million）</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图7知乎运营费用!$A$2:$A$10</c:f>
              <c:strCache>
                <c:ptCount val="9"/>
                <c:pt idx="0">
                  <c:v>20Q1</c:v>
                </c:pt>
                <c:pt idx="1">
                  <c:v>20Q2</c:v>
                </c:pt>
                <c:pt idx="2">
                  <c:v>20Q3</c:v>
                </c:pt>
                <c:pt idx="3">
                  <c:v>20Q4</c:v>
                </c:pt>
                <c:pt idx="4">
                  <c:v>21Q1</c:v>
                </c:pt>
                <c:pt idx="5">
                  <c:v>21Q2</c:v>
                </c:pt>
                <c:pt idx="6">
                  <c:v>21Q3</c:v>
                </c:pt>
                <c:pt idx="7">
                  <c:v>21Q4</c:v>
                </c:pt>
                <c:pt idx="8">
                  <c:v>22Q1</c:v>
                </c:pt>
              </c:strCache>
            </c:strRef>
          </c:cat>
          <c:val>
            <c:numRef>
              <c:f>图7知乎运营费用!$B$2:$B$10</c:f>
              <c:numCache>
                <c:formatCode>General</c:formatCode>
                <c:ptCount val="9"/>
                <c:pt idx="0">
                  <c:v>125</c:v>
                </c:pt>
                <c:pt idx="1">
                  <c:v>147</c:v>
                </c:pt>
                <c:pt idx="2">
                  <c:v>220</c:v>
                </c:pt>
                <c:pt idx="3">
                  <c:v>243</c:v>
                </c:pt>
                <c:pt idx="4">
                  <c:v>347</c:v>
                </c:pt>
                <c:pt idx="5">
                  <c:v>443</c:v>
                </c:pt>
                <c:pt idx="6">
                  <c:v>375</c:v>
                </c:pt>
                <c:pt idx="7">
                  <c:v>470</c:v>
                </c:pt>
                <c:pt idx="8">
                  <c:v>507</c:v>
                </c:pt>
              </c:numCache>
            </c:numRef>
          </c:val>
        </c:ser>
        <c:ser>
          <c:idx val="1"/>
          <c:order val="1"/>
          <c:tx>
            <c:strRef>
              <c:f>图7知乎运营费用!$C$1</c:f>
              <c:strCache>
                <c:ptCount val="1"/>
                <c:pt idx="0">
                  <c:v>SGA Exp（million）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图7知乎运营费用!$A$2:$A$10</c:f>
              <c:strCache>
                <c:ptCount val="9"/>
                <c:pt idx="0">
                  <c:v>20Q1</c:v>
                </c:pt>
                <c:pt idx="1">
                  <c:v>20Q2</c:v>
                </c:pt>
                <c:pt idx="2">
                  <c:v>20Q3</c:v>
                </c:pt>
                <c:pt idx="3">
                  <c:v>20Q4</c:v>
                </c:pt>
                <c:pt idx="4">
                  <c:v>21Q1</c:v>
                </c:pt>
                <c:pt idx="5">
                  <c:v>21Q2</c:v>
                </c:pt>
                <c:pt idx="6">
                  <c:v>21Q3</c:v>
                </c:pt>
                <c:pt idx="7">
                  <c:v>21Q4</c:v>
                </c:pt>
                <c:pt idx="8">
                  <c:v>22Q1</c:v>
                </c:pt>
              </c:strCache>
            </c:strRef>
          </c:cat>
          <c:val>
            <c:numRef>
              <c:f>图7知乎运营费用!$C$2:$C$10</c:f>
              <c:numCache>
                <c:formatCode>General</c:formatCode>
                <c:ptCount val="9"/>
                <c:pt idx="0">
                  <c:v>77</c:v>
                </c:pt>
                <c:pt idx="1">
                  <c:v>54</c:v>
                </c:pt>
                <c:pt idx="2">
                  <c:v>53</c:v>
                </c:pt>
                <c:pt idx="3">
                  <c:v>112</c:v>
                </c:pt>
                <c:pt idx="4">
                  <c:v>162</c:v>
                </c:pt>
                <c:pt idx="5">
                  <c:v>163</c:v>
                </c:pt>
                <c:pt idx="6">
                  <c:v>188</c:v>
                </c:pt>
                <c:pt idx="7">
                  <c:v>177</c:v>
                </c:pt>
                <c:pt idx="8">
                  <c:v>311</c:v>
                </c:pt>
              </c:numCache>
            </c:numRef>
          </c:val>
        </c:ser>
        <c:ser>
          <c:idx val="2"/>
          <c:order val="2"/>
          <c:tx>
            <c:strRef>
              <c:f>图7知乎运营费用!$D$1</c:f>
              <c:strCache>
                <c:ptCount val="1"/>
                <c:pt idx="0">
                  <c:v>R&amp;D Exp（million）</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图7知乎运营费用!$A$2:$A$10</c:f>
              <c:strCache>
                <c:ptCount val="9"/>
                <c:pt idx="0">
                  <c:v>20Q1</c:v>
                </c:pt>
                <c:pt idx="1">
                  <c:v>20Q2</c:v>
                </c:pt>
                <c:pt idx="2">
                  <c:v>20Q3</c:v>
                </c:pt>
                <c:pt idx="3">
                  <c:v>20Q4</c:v>
                </c:pt>
                <c:pt idx="4">
                  <c:v>21Q1</c:v>
                </c:pt>
                <c:pt idx="5">
                  <c:v>21Q2</c:v>
                </c:pt>
                <c:pt idx="6">
                  <c:v>21Q3</c:v>
                </c:pt>
                <c:pt idx="7">
                  <c:v>21Q4</c:v>
                </c:pt>
                <c:pt idx="8">
                  <c:v>22Q1</c:v>
                </c:pt>
              </c:strCache>
            </c:strRef>
          </c:cat>
          <c:val>
            <c:numRef>
              <c:f>图7知乎运营费用!$D$2:$D$10</c:f>
              <c:numCache>
                <c:formatCode>General</c:formatCode>
                <c:ptCount val="9"/>
                <c:pt idx="0">
                  <c:v>87</c:v>
                </c:pt>
                <c:pt idx="1">
                  <c:v>84</c:v>
                </c:pt>
                <c:pt idx="2">
                  <c:v>77</c:v>
                </c:pt>
                <c:pt idx="3">
                  <c:v>82</c:v>
                </c:pt>
                <c:pt idx="4">
                  <c:v>106</c:v>
                </c:pt>
                <c:pt idx="5">
                  <c:v>121</c:v>
                </c:pt>
                <c:pt idx="6">
                  <c:v>185</c:v>
                </c:pt>
                <c:pt idx="7">
                  <c:v>208</c:v>
                </c:pt>
                <c:pt idx="8">
                  <c:v>167</c:v>
                </c:pt>
              </c:numCache>
            </c:numRef>
          </c:val>
        </c:ser>
        <c:dLbls>
          <c:showLegendKey val="0"/>
          <c:showVal val="1"/>
          <c:showCatName val="0"/>
          <c:showSerName val="0"/>
          <c:showPercent val="0"/>
          <c:showBubbleSize val="0"/>
        </c:dLbls>
        <c:gapWidth val="269"/>
        <c:overlap val="-27"/>
        <c:axId val="712548458"/>
        <c:axId val="511424933"/>
      </c:barChart>
      <c:lineChart>
        <c:grouping val="standard"/>
        <c:varyColors val="0"/>
        <c:dLbls>
          <c:showLegendKey val="0"/>
          <c:showVal val="1"/>
          <c:showCatName val="0"/>
          <c:showSerName val="0"/>
          <c:showPercent val="0"/>
          <c:showBubbleSize val="0"/>
        </c:dLbls>
        <c:marker val="0"/>
        <c:smooth val="0"/>
        <c:axId val="712548458"/>
        <c:axId val="511424933"/>
      </c:lineChart>
      <c:catAx>
        <c:axId val="712548458"/>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mn-lt"/>
                <a:ea typeface="+mn-ea"/>
                <a:cs typeface="+mn-cs"/>
              </a:defRPr>
            </a:pPr>
          </a:p>
        </c:txPr>
        <c:crossAx val="511424933"/>
        <c:crosses val="autoZero"/>
        <c:auto val="1"/>
        <c:lblAlgn val="ctr"/>
        <c:lblOffset val="100"/>
        <c:noMultiLvlLbl val="0"/>
      </c:catAx>
      <c:valAx>
        <c:axId val="51142493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12548458"/>
        <c:crosses val="autoZero"/>
        <c:crossBetween val="between"/>
      </c:valAx>
      <c:spPr>
        <a:noFill/>
        <a:ln>
          <a:noFill/>
        </a:ln>
        <a:effectLst/>
      </c:spPr>
    </c:plotArea>
    <c:legend>
      <c:legendPos val="t"/>
      <c:layout>
        <c:manualLayout>
          <c:xMode val="edge"/>
          <c:yMode val="edge"/>
          <c:x val="0.0688623308269331"/>
          <c:y val="0.0618000856442132"/>
          <c:w val="0.862275338346134"/>
          <c:h val="0.0928209711534718"/>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68a47a68-c25c-4b38-a475-6c103e3e5f81}"/>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图3知乎广告收入及增速!$B$1</c:f>
              <c:strCache>
                <c:ptCount val="1"/>
                <c:pt idx="0">
                  <c:v>Rev (in millions of RMB)</c:v>
                </c:pt>
              </c:strCache>
            </c:strRef>
          </c:tx>
          <c:spPr>
            <a:solidFill>
              <a:schemeClr val="accent6">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a:solidFill>
                        <a:schemeClr val="tx1">
                          <a:lumMod val="35000"/>
                          <a:lumOff val="65000"/>
                        </a:schemeClr>
                      </a:solidFill>
                    </a:ln>
                    <a:effectLst/>
                  </c:spPr>
                </c15:leaderLines>
              </c:ext>
            </c:extLst>
          </c:dLbls>
          <c:cat>
            <c:strRef>
              <c:f>图3知乎广告收入及增速!$A$2:$A$10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图3知乎广告收入及增速!$B$2:$B$10</c:f>
              <c:numCache>
                <c:formatCode>0_ </c:formatCode>
                <c:ptCount val="9"/>
                <c:pt idx="0">
                  <c:v>126</c:v>
                </c:pt>
                <c:pt idx="1">
                  <c:v>167</c:v>
                </c:pt>
                <c:pt idx="2">
                  <c:v>231</c:v>
                </c:pt>
                <c:pt idx="3">
                  <c:v>319</c:v>
                </c:pt>
                <c:pt idx="4">
                  <c:v>213.73</c:v>
                </c:pt>
                <c:pt idx="5">
                  <c:v>248.27</c:v>
                </c:pt>
                <c:pt idx="6">
                  <c:v>321.07</c:v>
                </c:pt>
                <c:pt idx="7">
                  <c:v>377.81</c:v>
                </c:pt>
                <c:pt idx="8">
                  <c:v>217.32</c:v>
                </c:pt>
              </c:numCache>
            </c:numRef>
          </c:val>
        </c:ser>
        <c:dLbls>
          <c:showLegendKey val="0"/>
          <c:showVal val="1"/>
          <c:showCatName val="0"/>
          <c:showSerName val="0"/>
          <c:showPercent val="0"/>
          <c:showBubbleSize val="0"/>
        </c:dLbls>
        <c:gapWidth val="269"/>
        <c:overlap val="-27"/>
        <c:axId val="1156534320"/>
        <c:axId val="1100748992"/>
      </c:barChart>
      <c:lineChart>
        <c:grouping val="standard"/>
        <c:varyColors val="0"/>
        <c:ser>
          <c:idx val="1"/>
          <c:order val="1"/>
          <c:tx>
            <c:strRef>
              <c:f>图3知乎广告收入及增速!$C$1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dLbl>
              <c:idx val="8"/>
              <c:layout>
                <c:manualLayout>
                  <c:x val="-0.00699443199154072"/>
                  <c:y val="-0.015791738061073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图3知乎广告收入及增速!$A$2:$A$10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图3知乎广告收入及增速!$C$2:$C$10</c:f>
              <c:numCache>
                <c:formatCode>General</c:formatCode>
                <c:ptCount val="9"/>
                <c:pt idx="4" c:formatCode="0%">
                  <c:v>0.6963</c:v>
                </c:pt>
                <c:pt idx="5" c:formatCode="0%">
                  <c:v>0.4866</c:v>
                </c:pt>
                <c:pt idx="6" c:formatCode="0%">
                  <c:v>0.3899</c:v>
                </c:pt>
                <c:pt idx="7" c:formatCode="0%">
                  <c:v>0.1844</c:v>
                </c:pt>
                <c:pt idx="8" c:formatCode="0%">
                  <c:v>0.0168</c:v>
                </c:pt>
              </c:numCache>
            </c:numRef>
          </c:val>
          <c:smooth val="0"/>
        </c:ser>
        <c:ser>
          <c:idx val="2"/>
          <c:order val="2"/>
          <c:tx>
            <c:strRef>
              <c:f>图3知乎广告收入及增速!$D$1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3"/>
              <c:layout>
                <c:manualLayout>
                  <c:x val="-0.0928860568476591"/>
                  <c:y val="-0.03158347612214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105013779527559"/>
                  <c:y val="0.013888888888888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113361111111111"/>
                  <c:y val="0.0138888888888889"/>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10225"/>
                  <c:y val="0.041666666666666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940026876242614"/>
                  <c:y val="-0.022703628452318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a:solidFill>
                        <a:schemeClr val="tx1">
                          <a:lumMod val="35000"/>
                          <a:lumOff val="65000"/>
                        </a:schemeClr>
                      </a:solidFill>
                    </a:ln>
                    <a:effectLst/>
                  </c:spPr>
                </c15:leaderLines>
              </c:ext>
            </c:extLst>
          </c:dLbls>
          <c:cat>
            <c:strRef>
              <c:f>图3知乎广告收入及增速!$A$2:$A$10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图3知乎广告收入及增速!$D$2:$D$10</c:f>
              <c:numCache>
                <c:formatCode>General</c:formatCode>
                <c:ptCount val="9"/>
                <c:pt idx="1" c:formatCode="0%">
                  <c:v>0.325396825396825</c:v>
                </c:pt>
                <c:pt idx="2" c:formatCode="0%">
                  <c:v>0.383233532934132</c:v>
                </c:pt>
                <c:pt idx="3" c:formatCode="0%">
                  <c:v>0.380952380952381</c:v>
                </c:pt>
                <c:pt idx="4" c:formatCode="0%">
                  <c:v>-0.33</c:v>
                </c:pt>
                <c:pt idx="5" c:formatCode="0%">
                  <c:v>0.161605764282038</c:v>
                </c:pt>
                <c:pt idx="6" c:formatCode="0%">
                  <c:v>0.293229145688162</c:v>
                </c:pt>
                <c:pt idx="7" c:formatCode="0%">
                  <c:v>0.176721587192824</c:v>
                </c:pt>
                <c:pt idx="8" c:formatCode="0%">
                  <c:v>-0.424790238479659</c:v>
                </c:pt>
              </c:numCache>
            </c:numRef>
          </c:val>
          <c:smooth val="0"/>
        </c:ser>
        <c:dLbls>
          <c:showLegendKey val="0"/>
          <c:showVal val="1"/>
          <c:showCatName val="0"/>
          <c:showSerName val="0"/>
          <c:showPercent val="0"/>
          <c:showBubbleSize val="0"/>
        </c:dLbls>
        <c:marker val="1"/>
        <c:smooth val="0"/>
        <c:axId val="1106756880"/>
        <c:axId val="1100753568"/>
      </c:lineChart>
      <c:catAx>
        <c:axId val="11565343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48992"/>
        <c:crosses val="autoZero"/>
        <c:auto val="1"/>
        <c:lblAlgn val="ctr"/>
        <c:lblOffset val="100"/>
        <c:noMultiLvlLbl val="0"/>
      </c:catAx>
      <c:valAx>
        <c:axId val="110074899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56534320"/>
        <c:crosses val="autoZero"/>
        <c:crossBetween val="between"/>
      </c:valAx>
      <c:catAx>
        <c:axId val="110675688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53568"/>
        <c:crosses val="autoZero"/>
        <c:auto val="1"/>
        <c:lblAlgn val="ctr"/>
        <c:lblOffset val="100"/>
        <c:noMultiLvlLbl val="0"/>
      </c:catAx>
      <c:valAx>
        <c:axId val="1100753568"/>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06756880"/>
        <c:crosses val="max"/>
        <c:crossBetween val="between"/>
      </c:valAx>
      <c:spPr>
        <a:noFill/>
        <a:ln>
          <a:noFill/>
        </a:ln>
        <a:effectLst/>
      </c:spPr>
    </c:plotArea>
    <c:legend>
      <c:legendPos val="t"/>
      <c:layout>
        <c:manualLayout>
          <c:xMode val="edge"/>
          <c:yMode val="edge"/>
          <c:x val="0.0792838142234804"/>
          <c:y val="0.0659820941142054"/>
          <c:w val="0.841432096181701"/>
          <c:h val="0.091478918101474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e3e8400b-ee6b-4eb6-a671-d1e864106c3a}"/>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图4知乎会员费收入及增速!$B$1</c:f>
              <c:strCache>
                <c:ptCount val="1"/>
                <c:pt idx="0">
                  <c:v>Rve (in millions of RMB)</c:v>
                </c:pt>
              </c:strCache>
            </c:strRef>
          </c:tx>
          <c:spPr>
            <a:solidFill>
              <a:schemeClr val="accent6">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图4知乎会员费收入及增速!$A$2:$A$10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图4知乎会员费收入及增速!$B$2:$B$10</c:f>
              <c:numCache>
                <c:formatCode>0_ </c:formatCode>
                <c:ptCount val="9"/>
                <c:pt idx="0">
                  <c:v>56</c:v>
                </c:pt>
                <c:pt idx="1">
                  <c:v>69</c:v>
                </c:pt>
                <c:pt idx="2">
                  <c:v>91</c:v>
                </c:pt>
                <c:pt idx="3">
                  <c:v>104</c:v>
                </c:pt>
                <c:pt idx="4">
                  <c:v>126.57</c:v>
                </c:pt>
                <c:pt idx="5">
                  <c:v>154.87</c:v>
                </c:pt>
                <c:pt idx="6">
                  <c:v>178.31</c:v>
                </c:pt>
                <c:pt idx="7">
                  <c:v>208.76</c:v>
                </c:pt>
                <c:pt idx="8">
                  <c:v>221.67</c:v>
                </c:pt>
              </c:numCache>
            </c:numRef>
          </c:val>
        </c:ser>
        <c:dLbls>
          <c:showLegendKey val="0"/>
          <c:showVal val="1"/>
          <c:showCatName val="0"/>
          <c:showSerName val="0"/>
          <c:showPercent val="0"/>
          <c:showBubbleSize val="0"/>
        </c:dLbls>
        <c:gapWidth val="269"/>
        <c:overlap val="-27"/>
        <c:axId val="1164119216"/>
        <c:axId val="1153949952"/>
      </c:barChart>
      <c:lineChart>
        <c:grouping val="standard"/>
        <c:varyColors val="0"/>
        <c:ser>
          <c:idx val="1"/>
          <c:order val="1"/>
          <c:tx>
            <c:strRef>
              <c:f>图4知乎会员费收入及增速!$C$1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dLbl>
              <c:idx val="6"/>
              <c:layout>
                <c:manualLayout>
                  <c:x val="-0.0820277777777779"/>
                  <c:y val="0.052905001458151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93138888888889"/>
                  <c:y val="0.034386482939632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924444444444444"/>
                  <c:y val="0.0019790755322251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图4知乎会员费收入及增速!$A$2:$A$10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图4知乎会员费收入及增速!$C$2:$C$10</c:f>
              <c:numCache>
                <c:formatCode>General</c:formatCode>
                <c:ptCount val="9"/>
                <c:pt idx="4" c:formatCode="0%">
                  <c:v>1.2602</c:v>
                </c:pt>
                <c:pt idx="5" c:formatCode="0%">
                  <c:v>1.2445</c:v>
                </c:pt>
                <c:pt idx="6" c:formatCode="0%">
                  <c:v>0.9995</c:v>
                </c:pt>
                <c:pt idx="7" c:formatCode="0%">
                  <c:v>1.0073</c:v>
                </c:pt>
                <c:pt idx="8" c:formatCode="0%">
                  <c:v>0.7514</c:v>
                </c:pt>
              </c:numCache>
            </c:numRef>
          </c:val>
          <c:smooth val="0"/>
        </c:ser>
        <c:ser>
          <c:idx val="2"/>
          <c:order val="2"/>
          <c:tx>
            <c:strRef>
              <c:f>图4知乎会员费收入及增速!$D$1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1"/>
              <c:layout>
                <c:manualLayout>
                  <c:x val="-0.112069250553555"/>
                  <c:y val="0.0050864475809536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101743459654886"/>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108627320253998"/>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948595990557728"/>
                  <c:y val="-0.020345790323814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112069250553555"/>
                  <c:y val="0.020345790323814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112069250553555"/>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101743459654886"/>
                  <c:y val="-0.0050864475809536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103464424804664"/>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图4知乎会员费收入及增速!$A$2:$A$10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图4知乎会员费收入及增速!$D$2:$D$10</c:f>
              <c:numCache>
                <c:formatCode>General</c:formatCode>
                <c:ptCount val="9"/>
                <c:pt idx="1" c:formatCode="0%">
                  <c:v>0.232142857142857</c:v>
                </c:pt>
                <c:pt idx="2" c:formatCode="0%">
                  <c:v>0.318840579710145</c:v>
                </c:pt>
                <c:pt idx="3" c:formatCode="0%">
                  <c:v>0.142857142857143</c:v>
                </c:pt>
                <c:pt idx="4" c:formatCode="0%">
                  <c:v>0.217019230769231</c:v>
                </c:pt>
                <c:pt idx="5" c:formatCode="0%">
                  <c:v>0.223591688393774</c:v>
                </c:pt>
                <c:pt idx="6" c:formatCode="0%">
                  <c:v>0.151352747465616</c:v>
                </c:pt>
                <c:pt idx="7" c:formatCode="0%">
                  <c:v>0.170770007290673</c:v>
                </c:pt>
                <c:pt idx="8" c:formatCode="0%">
                  <c:v>0.0618413489174171</c:v>
                </c:pt>
              </c:numCache>
            </c:numRef>
          </c:val>
          <c:smooth val="0"/>
        </c:ser>
        <c:dLbls>
          <c:showLegendKey val="0"/>
          <c:showVal val="1"/>
          <c:showCatName val="0"/>
          <c:showSerName val="0"/>
          <c:showPercent val="0"/>
          <c:showBubbleSize val="0"/>
        </c:dLbls>
        <c:marker val="1"/>
        <c:smooth val="0"/>
        <c:axId val="1156529920"/>
        <c:axId val="1153936640"/>
      </c:lineChart>
      <c:catAx>
        <c:axId val="1164119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49952"/>
        <c:crosses val="autoZero"/>
        <c:auto val="1"/>
        <c:lblAlgn val="ctr"/>
        <c:lblOffset val="100"/>
        <c:noMultiLvlLbl val="0"/>
      </c:catAx>
      <c:valAx>
        <c:axId val="115394995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64119216"/>
        <c:crosses val="autoZero"/>
        <c:crossBetween val="between"/>
      </c:valAx>
      <c:catAx>
        <c:axId val="115652992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36640"/>
        <c:crosses val="autoZero"/>
        <c:auto val="1"/>
        <c:lblAlgn val="ctr"/>
        <c:lblOffset val="100"/>
        <c:noMultiLvlLbl val="0"/>
      </c:catAx>
      <c:valAx>
        <c:axId val="115393664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56529920"/>
        <c:crosses val="max"/>
        <c:crossBetween val="between"/>
        <c:majorUnit val="0.2"/>
      </c:valAx>
      <c:spPr>
        <a:noFill/>
        <a:ln>
          <a:noFill/>
        </a:ln>
        <a:effectLst/>
      </c:spPr>
    </c:plotArea>
    <c:legend>
      <c:legendPos val="t"/>
      <c:layout>
        <c:manualLayout>
          <c:xMode val="edge"/>
          <c:yMode val="edge"/>
          <c:x val="0.0859347008908366"/>
          <c:y val="0.051324080450294"/>
          <c:w val="0.828130327200193"/>
          <c:h val="0.0925037745426095"/>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ae893007-f6d4-4126-b04e-07a56eede903}"/>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图5知乎内容服务解决方案收入及增速!$B$1</c:f>
              <c:strCache>
                <c:ptCount val="1"/>
                <c:pt idx="0">
                  <c:v>Rve (in millions of RMB)</c:v>
                </c:pt>
              </c:strCache>
            </c:strRef>
          </c:tx>
          <c:spPr>
            <a:solidFill>
              <a:schemeClr val="accent6">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图5知乎内容服务解决方案收入及增速!$A$2:$A$10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图5知乎内容服务解决方案收入及增速!$B$2:$B$10</c:f>
              <c:numCache>
                <c:formatCode>0_);[Red]\(0\)</c:formatCode>
                <c:ptCount val="9"/>
                <c:pt idx="0">
                  <c:v>1</c:v>
                </c:pt>
                <c:pt idx="1">
                  <c:v>13</c:v>
                </c:pt>
                <c:pt idx="2">
                  <c:v>46</c:v>
                </c:pt>
                <c:pt idx="3">
                  <c:v>76</c:v>
                </c:pt>
                <c:pt idx="4">
                  <c:v>120.84</c:v>
                </c:pt>
                <c:pt idx="5">
                  <c:v>207.43</c:v>
                </c:pt>
                <c:pt idx="6">
                  <c:v>278.42</c:v>
                </c:pt>
                <c:pt idx="7">
                  <c:v>367.3</c:v>
                </c:pt>
                <c:pt idx="8">
                  <c:v>226.79</c:v>
                </c:pt>
              </c:numCache>
            </c:numRef>
          </c:val>
        </c:ser>
        <c:dLbls>
          <c:showLegendKey val="0"/>
          <c:showVal val="1"/>
          <c:showCatName val="0"/>
          <c:showSerName val="0"/>
          <c:showPercent val="0"/>
          <c:showBubbleSize val="0"/>
        </c:dLbls>
        <c:gapWidth val="269"/>
        <c:overlap val="-27"/>
        <c:axId val="1140011136"/>
        <c:axId val="1100762720"/>
      </c:barChart>
      <c:lineChart>
        <c:grouping val="standard"/>
        <c:varyColors val="0"/>
        <c:ser>
          <c:idx val="1"/>
          <c:order val="1"/>
          <c:tx>
            <c:strRef>
              <c:f>图5知乎内容服务解决方案收入及增速!$C$1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dLbl>
              <c:idx val="8"/>
              <c:layout>
                <c:manualLayout>
                  <c:x val="-0.0194444444444444"/>
                  <c:y val="0"/>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图5知乎内容服务解决方案收入及增速!$A$2:$A$10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图5知乎内容服务解决方案收入及增速!$C$2:$C$10</c:f>
              <c:numCache>
                <c:formatCode>General</c:formatCode>
                <c:ptCount val="9"/>
                <c:pt idx="5" c:formatCode="0%">
                  <c:v>14.96</c:v>
                </c:pt>
                <c:pt idx="6" c:formatCode="0%">
                  <c:v>5.05</c:v>
                </c:pt>
                <c:pt idx="7" c:formatCode="0%">
                  <c:v>3.83</c:v>
                </c:pt>
                <c:pt idx="8" c:formatCode="0%">
                  <c:v>0.88</c:v>
                </c:pt>
              </c:numCache>
            </c:numRef>
          </c:val>
          <c:smooth val="0"/>
        </c:ser>
        <c:ser>
          <c:idx val="2"/>
          <c:order val="2"/>
          <c:tx>
            <c:strRef>
              <c:f>图5知乎内容服务解决方案收入及增速!$D$1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3"/>
              <c:layout>
                <c:manualLayout>
                  <c:x val="-0.111994552916365"/>
                  <c:y val="0.019739232307061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111977219316888"/>
                  <c:y val="0.004934808076765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图5知乎内容服务解决方案收入及增速!$A$2:$A$10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图5知乎内容服务解决方案收入及增速!$D$2:$D$10</c:f>
              <c:numCache>
                <c:formatCode>General</c:formatCode>
                <c:ptCount val="9"/>
                <c:pt idx="1" c:formatCode="0%">
                  <c:v>12</c:v>
                </c:pt>
                <c:pt idx="2" c:formatCode="0%">
                  <c:v>2.53846153846154</c:v>
                </c:pt>
                <c:pt idx="3" c:formatCode="0%">
                  <c:v>0.652173913043478</c:v>
                </c:pt>
                <c:pt idx="4" c:formatCode="0%">
                  <c:v>0.59</c:v>
                </c:pt>
                <c:pt idx="5" c:formatCode="0%">
                  <c:v>0.716567361800728</c:v>
                </c:pt>
                <c:pt idx="6" c:formatCode="0%">
                  <c:v>0.342235935014222</c:v>
                </c:pt>
                <c:pt idx="7" c:formatCode="0%">
                  <c:v>0.319229940377846</c:v>
                </c:pt>
                <c:pt idx="8" c:formatCode="0%">
                  <c:v>-0.382548325619385</c:v>
                </c:pt>
              </c:numCache>
            </c:numRef>
          </c:val>
          <c:smooth val="0"/>
        </c:ser>
        <c:dLbls>
          <c:showLegendKey val="0"/>
          <c:showVal val="1"/>
          <c:showCatName val="0"/>
          <c:showSerName val="0"/>
          <c:showPercent val="0"/>
          <c:showBubbleSize val="0"/>
        </c:dLbls>
        <c:marker val="1"/>
        <c:smooth val="0"/>
        <c:axId val="1146000896"/>
        <c:axId val="1100752320"/>
      </c:lineChart>
      <c:catAx>
        <c:axId val="11400111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62720"/>
        <c:crosses val="autoZero"/>
        <c:auto val="1"/>
        <c:lblAlgn val="ctr"/>
        <c:lblOffset val="100"/>
        <c:noMultiLvlLbl val="0"/>
      </c:catAx>
      <c:valAx>
        <c:axId val="110076272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40011136"/>
        <c:crosses val="autoZero"/>
        <c:crossBetween val="between"/>
      </c:valAx>
      <c:catAx>
        <c:axId val="114600089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52320"/>
        <c:crosses val="autoZero"/>
        <c:auto val="1"/>
        <c:lblAlgn val="ctr"/>
        <c:lblOffset val="100"/>
        <c:noMultiLvlLbl val="0"/>
      </c:catAx>
      <c:valAx>
        <c:axId val="110075232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46000896"/>
        <c:crosses val="max"/>
        <c:crossBetween val="between"/>
      </c:valAx>
      <c:spPr>
        <a:noFill/>
        <a:ln>
          <a:noFill/>
        </a:ln>
        <a:effectLst/>
      </c:spPr>
    </c:plotArea>
    <c:legend>
      <c:legendPos val="t"/>
      <c:layout>
        <c:manualLayout>
          <c:xMode val="edge"/>
          <c:yMode val="edge"/>
          <c:x val="0.0862108236953555"/>
          <c:y val="0.0610998698219965"/>
          <c:w val="0.827578352609289"/>
          <c:h val="0.091769278231728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6866d009-de28-4dde-846f-7cde6da96078}"/>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图6知乎其他业务收入及增速!$B$1</c:f>
              <c:strCache>
                <c:ptCount val="1"/>
                <c:pt idx="0">
                  <c:v>Rve (in millions of RMB)</c:v>
                </c:pt>
              </c:strCache>
            </c:strRef>
          </c:tx>
          <c:spPr>
            <a:solidFill>
              <a:schemeClr val="accent6">
                <a:shade val="65000"/>
              </a:schemeClr>
            </a:solidFill>
            <a:ln>
              <a:noFill/>
            </a:ln>
            <a:effectLst/>
          </c:spPr>
          <c:invertIfNegative val="0"/>
          <c:dLbls>
            <c:dLbl>
              <c:idx val="5"/>
              <c:layout>
                <c:manualLayout>
                  <c:x val="0.00344193029955634"/>
                  <c:y val="0.024674049971362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
                  <c:y val="0.0197392399770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图6知乎其他业务收入及增速!$A$2:$A$10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图6知乎其他业务收入及增速!$B$2:$B$10</c:f>
              <c:numCache>
                <c:formatCode>0_ </c:formatCode>
                <c:ptCount val="9"/>
                <c:pt idx="0">
                  <c:v>6</c:v>
                </c:pt>
                <c:pt idx="1">
                  <c:v>12</c:v>
                </c:pt>
                <c:pt idx="2">
                  <c:v>15</c:v>
                </c:pt>
                <c:pt idx="3">
                  <c:v>20</c:v>
                </c:pt>
                <c:pt idx="4">
                  <c:v>17.14</c:v>
                </c:pt>
                <c:pt idx="5">
                  <c:v>27.78</c:v>
                </c:pt>
                <c:pt idx="6">
                  <c:v>45.67</c:v>
                </c:pt>
                <c:pt idx="7">
                  <c:v>65.36</c:v>
                </c:pt>
                <c:pt idx="8">
                  <c:v>77.45</c:v>
                </c:pt>
              </c:numCache>
            </c:numRef>
          </c:val>
        </c:ser>
        <c:dLbls>
          <c:showLegendKey val="0"/>
          <c:showVal val="1"/>
          <c:showCatName val="0"/>
          <c:showSerName val="0"/>
          <c:showPercent val="0"/>
          <c:showBubbleSize val="0"/>
        </c:dLbls>
        <c:gapWidth val="269"/>
        <c:overlap val="-27"/>
        <c:axId val="1145996896"/>
        <c:axId val="1153940800"/>
      </c:barChart>
      <c:lineChart>
        <c:grouping val="standard"/>
        <c:varyColors val="0"/>
        <c:ser>
          <c:idx val="1"/>
          <c:order val="1"/>
          <c:tx>
            <c:strRef>
              <c:f>图6知乎其他业务收入及增速!$C$1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图6知乎其他业务收入及增速!$A$2:$A$10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图6知乎其他业务收入及增速!$C$2:$C$10</c:f>
              <c:numCache>
                <c:formatCode>General</c:formatCode>
                <c:ptCount val="9"/>
                <c:pt idx="4" c:formatCode="0%">
                  <c:v>1.86</c:v>
                </c:pt>
                <c:pt idx="5" c:formatCode="0%">
                  <c:v>1.32</c:v>
                </c:pt>
                <c:pt idx="6" c:formatCode="0%">
                  <c:v>2.04</c:v>
                </c:pt>
                <c:pt idx="7" c:formatCode="0%">
                  <c:v>2.27</c:v>
                </c:pt>
                <c:pt idx="8" c:formatCode="0%">
                  <c:v>3.52</c:v>
                </c:pt>
              </c:numCache>
            </c:numRef>
          </c:val>
          <c:smooth val="0"/>
        </c:ser>
        <c:ser>
          <c:idx val="2"/>
          <c:order val="2"/>
          <c:tx>
            <c:strRef>
              <c:f>图6知乎其他业务收入及增速!$D$1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4"/>
              <c:layout>
                <c:manualLayout>
                  <c:x val="-0.0240935120968944"/>
                  <c:y val="0"/>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172096514977817"/>
                  <c:y val="0"/>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图6知乎其他业务收入及增速!$A$2:$A$10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图6知乎其他业务收入及增速!$D$2:$D$10</c:f>
              <c:numCache>
                <c:formatCode>General</c:formatCode>
                <c:ptCount val="9"/>
                <c:pt idx="1" c:formatCode="0%">
                  <c:v>1</c:v>
                </c:pt>
                <c:pt idx="2" c:formatCode="0%">
                  <c:v>0.25</c:v>
                </c:pt>
                <c:pt idx="3" c:formatCode="0%">
                  <c:v>0.333333333333333</c:v>
                </c:pt>
                <c:pt idx="4" c:formatCode="0%">
                  <c:v>-0.143</c:v>
                </c:pt>
                <c:pt idx="5" c:formatCode="0%">
                  <c:v>0.620770128354726</c:v>
                </c:pt>
                <c:pt idx="6" c:formatCode="0%">
                  <c:v>0.643988480921526</c:v>
                </c:pt>
                <c:pt idx="7" c:formatCode="0%">
                  <c:v>0.431136413400482</c:v>
                </c:pt>
                <c:pt idx="8" c:formatCode="0%">
                  <c:v>0.184975520195838</c:v>
                </c:pt>
              </c:numCache>
            </c:numRef>
          </c:val>
          <c:smooth val="0"/>
        </c:ser>
        <c:dLbls>
          <c:showLegendKey val="0"/>
          <c:showVal val="1"/>
          <c:showCatName val="0"/>
          <c:showSerName val="0"/>
          <c:showPercent val="0"/>
          <c:showBubbleSize val="0"/>
        </c:dLbls>
        <c:marker val="1"/>
        <c:smooth val="0"/>
        <c:axId val="1156539520"/>
        <c:axId val="1153951616"/>
      </c:lineChart>
      <c:catAx>
        <c:axId val="11459968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40800"/>
        <c:crosses val="autoZero"/>
        <c:auto val="1"/>
        <c:lblAlgn val="ctr"/>
        <c:lblOffset val="100"/>
        <c:noMultiLvlLbl val="0"/>
      </c:catAx>
      <c:valAx>
        <c:axId val="115394080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45996896"/>
        <c:crosses val="autoZero"/>
        <c:crossBetween val="between"/>
      </c:valAx>
      <c:catAx>
        <c:axId val="115653952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51616"/>
        <c:crosses val="autoZero"/>
        <c:auto val="1"/>
        <c:lblAlgn val="ctr"/>
        <c:lblOffset val="100"/>
        <c:noMultiLvlLbl val="0"/>
      </c:catAx>
      <c:valAx>
        <c:axId val="1153951616"/>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56539520"/>
        <c:crosses val="max"/>
        <c:crossBetween val="between"/>
      </c:valAx>
      <c:spPr>
        <a:noFill/>
        <a:ln>
          <a:noFill/>
        </a:ln>
        <a:effectLst/>
      </c:spPr>
    </c:plotArea>
    <c:legend>
      <c:legendPos val="t"/>
      <c:layout>
        <c:manualLayout>
          <c:xMode val="edge"/>
          <c:yMode val="edge"/>
          <c:x val="0.089376631190393"/>
          <c:y val="0.0592177199312701"/>
          <c:w val="0.828130327200193"/>
          <c:h val="0.0889423730762984"/>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052f7643-7d70-4782-92be-479a0c43ba61}"/>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图8短视频规模及增速!$B$1</c:f>
              <c:strCache>
                <c:ptCount val="1"/>
                <c:pt idx="0">
                  <c:v>The market size(in billions of RMB)</c:v>
                </c:pt>
              </c:strCache>
            </c:strRef>
          </c:tx>
          <c:spPr>
            <a:solidFill>
              <a:schemeClr val="accent6">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图8短视频规模及增速!$A$2:$A$6</c:f>
              <c:numCache>
                <c:formatCode>General</c:formatCode>
                <c:ptCount val="5"/>
                <c:pt idx="0">
                  <c:v>2017</c:v>
                </c:pt>
                <c:pt idx="1">
                  <c:v>2018</c:v>
                </c:pt>
                <c:pt idx="2">
                  <c:v>2019</c:v>
                </c:pt>
                <c:pt idx="3">
                  <c:v>2020</c:v>
                </c:pt>
                <c:pt idx="4">
                  <c:v>2021</c:v>
                </c:pt>
              </c:numCache>
            </c:numRef>
          </c:cat>
          <c:val>
            <c:numRef>
              <c:f>图8短视频规模及增速!$B$2:$B$6</c:f>
              <c:numCache>
                <c:formatCode>General</c:formatCode>
                <c:ptCount val="5"/>
                <c:pt idx="0">
                  <c:v>10</c:v>
                </c:pt>
                <c:pt idx="1">
                  <c:v>20</c:v>
                </c:pt>
                <c:pt idx="2">
                  <c:v>85</c:v>
                </c:pt>
                <c:pt idx="3">
                  <c:v>143</c:v>
                </c:pt>
                <c:pt idx="4">
                  <c:v>267</c:v>
                </c:pt>
              </c:numCache>
            </c:numRef>
          </c:val>
        </c:ser>
        <c:dLbls>
          <c:showLegendKey val="0"/>
          <c:showVal val="1"/>
          <c:showCatName val="0"/>
          <c:showSerName val="0"/>
          <c:showPercent val="0"/>
          <c:showBubbleSize val="0"/>
        </c:dLbls>
        <c:gapWidth val="269"/>
        <c:overlap val="-27"/>
        <c:axId val="375315577"/>
        <c:axId val="141980185"/>
      </c:barChart>
      <c:lineChart>
        <c:grouping val="standard"/>
        <c:varyColors val="0"/>
        <c:ser>
          <c:idx val="1"/>
          <c:order val="1"/>
          <c:tx>
            <c:strRef>
              <c:f>图8短视频规模及增速!$C$1</c:f>
              <c:strCache>
                <c:ptCount val="1"/>
                <c:pt idx="0">
                  <c:v>yoy</c:v>
                </c:pt>
              </c:strCache>
            </c:strRef>
          </c:tx>
          <c:spPr>
            <a:ln w="38100" cap="rnd">
              <a:solidFill>
                <a:schemeClr val="accent6">
                  <a:tint val="77000"/>
                </a:schemeClr>
              </a:solidFill>
              <a:round/>
            </a:ln>
            <a:effectLst/>
          </c:spPr>
          <c:marker>
            <c:symbol val="circle"/>
            <c:size val="8"/>
            <c:spPr>
              <a:solidFill>
                <a:schemeClr val="accent6">
                  <a:tint val="77000"/>
                </a:schemeClr>
              </a:solidFill>
              <a:ln>
                <a:noFill/>
              </a:ln>
              <a:effectLst/>
            </c:spPr>
          </c:marker>
          <c:dLbls>
            <c:dLbl>
              <c:idx val="4"/>
              <c:layout>
                <c:manualLayout>
                  <c:x val="-0.125263578188568"/>
                  <c:y val="-0.030518673262758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图8短视频规模及增速!$A$2:$A$6</c:f>
              <c:numCache>
                <c:formatCode>General</c:formatCode>
                <c:ptCount val="5"/>
                <c:pt idx="0">
                  <c:v>2017</c:v>
                </c:pt>
                <c:pt idx="1">
                  <c:v>2018</c:v>
                </c:pt>
                <c:pt idx="2">
                  <c:v>2019</c:v>
                </c:pt>
                <c:pt idx="3">
                  <c:v>2020</c:v>
                </c:pt>
                <c:pt idx="4">
                  <c:v>2021</c:v>
                </c:pt>
              </c:numCache>
            </c:numRef>
          </c:cat>
          <c:val>
            <c:numRef>
              <c:f>图8短视频规模及增速!$C$2:$C$6</c:f>
              <c:numCache>
                <c:formatCode>General</c:formatCode>
                <c:ptCount val="5"/>
                <c:pt idx="1" c:formatCode="0%">
                  <c:v>1</c:v>
                </c:pt>
                <c:pt idx="2" c:formatCode="0%">
                  <c:v>3.25</c:v>
                </c:pt>
                <c:pt idx="3" c:formatCode="0%">
                  <c:v>0.682352941176471</c:v>
                </c:pt>
                <c:pt idx="4" c:formatCode="0%">
                  <c:v>0.867132867132867</c:v>
                </c:pt>
              </c:numCache>
            </c:numRef>
          </c:val>
          <c:smooth val="0"/>
        </c:ser>
        <c:dLbls>
          <c:showLegendKey val="0"/>
          <c:showVal val="1"/>
          <c:showCatName val="0"/>
          <c:showSerName val="0"/>
          <c:showPercent val="0"/>
          <c:showBubbleSize val="0"/>
        </c:dLbls>
        <c:marker val="1"/>
        <c:smooth val="0"/>
        <c:axId val="122267771"/>
        <c:axId val="963550030"/>
      </c:lineChart>
      <c:catAx>
        <c:axId val="375315577"/>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41980185"/>
        <c:crosses val="autoZero"/>
        <c:auto val="1"/>
        <c:lblAlgn val="ctr"/>
        <c:lblOffset val="100"/>
        <c:noMultiLvlLbl val="0"/>
      </c:catAx>
      <c:valAx>
        <c:axId val="14198018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375315577"/>
        <c:crosses val="autoZero"/>
        <c:crossBetween val="between"/>
      </c:valAx>
      <c:catAx>
        <c:axId val="122267771"/>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963550030"/>
        <c:crosses val="autoZero"/>
        <c:auto val="1"/>
        <c:lblAlgn val="ctr"/>
        <c:lblOffset val="100"/>
        <c:noMultiLvlLbl val="0"/>
      </c:catAx>
      <c:valAx>
        <c:axId val="96355003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22267771"/>
        <c:crosses val="max"/>
        <c:crossBetween val="between"/>
      </c:valAx>
      <c:spPr>
        <a:noFill/>
        <a:ln>
          <a:noFill/>
        </a:ln>
        <a:effectLst/>
      </c:spPr>
    </c:plotArea>
    <c:legend>
      <c:legendPos val="t"/>
      <c:layout>
        <c:manualLayout>
          <c:xMode val="edge"/>
          <c:yMode val="edge"/>
          <c:x val="0.0807393678440005"/>
          <c:y val="0.0406915643503448"/>
          <c:w val="0.838521264311999"/>
          <c:h val="0.0916753710301694"/>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cb0d598c-0e2d-450f-9994-f3e260944993}"/>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图9短视频用户规模及使用率!$B$1</c:f>
              <c:strCache>
                <c:ptCount val="1"/>
                <c:pt idx="0">
                  <c:v>The scale of short video users(million)</c:v>
                </c:pt>
              </c:strCache>
            </c:strRef>
          </c:tx>
          <c:spPr>
            <a:solidFill>
              <a:schemeClr val="accent6">
                <a:shade val="76000"/>
              </a:schemeClr>
            </a:solidFill>
            <a:ln>
              <a:noFill/>
            </a:ln>
            <a:effectLst/>
          </c:spPr>
          <c:invertIfNegative val="0"/>
          <c:dLbls>
            <c:dLbl>
              <c:idx val="2"/>
              <c:layout>
                <c:manualLayout>
                  <c:x val="-4.88622642525288e-17"/>
                  <c:y val="0.02697841726618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22482014388489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图9短视频用户规模及使用率!$A$2:$A$7</c:f>
              <c:numCache>
                <c:formatCode>General</c:formatCode>
                <c:ptCount val="6"/>
                <c:pt idx="0">
                  <c:v>2016</c:v>
                </c:pt>
                <c:pt idx="1">
                  <c:v>2017</c:v>
                </c:pt>
                <c:pt idx="2">
                  <c:v>2018</c:v>
                </c:pt>
                <c:pt idx="3">
                  <c:v>2019</c:v>
                </c:pt>
                <c:pt idx="4">
                  <c:v>2020</c:v>
                </c:pt>
                <c:pt idx="5">
                  <c:v>2021</c:v>
                </c:pt>
              </c:numCache>
            </c:numRef>
          </c:cat>
          <c:val>
            <c:numRef>
              <c:f>图9短视频用户规模及使用率!$B$2:$B$7</c:f>
              <c:numCache>
                <c:formatCode>General</c:formatCode>
                <c:ptCount val="6"/>
                <c:pt idx="0">
                  <c:v>590</c:v>
                </c:pt>
                <c:pt idx="1">
                  <c:v>650</c:v>
                </c:pt>
                <c:pt idx="2">
                  <c:v>644</c:v>
                </c:pt>
                <c:pt idx="3">
                  <c:v>770</c:v>
                </c:pt>
                <c:pt idx="4">
                  <c:v>860</c:v>
                </c:pt>
                <c:pt idx="5">
                  <c:v>930</c:v>
                </c:pt>
              </c:numCache>
            </c:numRef>
          </c:val>
        </c:ser>
        <c:dLbls>
          <c:showLegendKey val="0"/>
          <c:showVal val="1"/>
          <c:showCatName val="0"/>
          <c:showSerName val="0"/>
          <c:showPercent val="0"/>
          <c:showBubbleSize val="0"/>
        </c:dLbls>
        <c:gapWidth val="269"/>
        <c:overlap val="-27"/>
        <c:axId val="52885420"/>
        <c:axId val="525300040"/>
      </c:barChart>
      <c:lineChart>
        <c:grouping val="standard"/>
        <c:varyColors val="0"/>
        <c:ser>
          <c:idx val="1"/>
          <c:order val="1"/>
          <c:tx>
            <c:strRef>
              <c:f>图9短视频用户规模及使用率!$C$1</c:f>
              <c:strCache>
                <c:ptCount val="1"/>
                <c:pt idx="0">
                  <c:v>The utilization rate of short video users</c:v>
                </c:pt>
              </c:strCache>
            </c:strRef>
          </c:tx>
          <c:spPr>
            <a:ln w="38100" cap="rnd">
              <a:solidFill>
                <a:schemeClr val="accent6">
                  <a:tint val="77000"/>
                </a:schemeClr>
              </a:solidFill>
              <a:round/>
            </a:ln>
            <a:effectLst/>
          </c:spPr>
          <c:marker>
            <c:symbol val="circle"/>
            <c:size val="8"/>
            <c:spPr>
              <a:solidFill>
                <a:schemeClr val="accent6">
                  <a:tint val="77000"/>
                </a:schemeClr>
              </a:solidFill>
              <a:ln>
                <a:noFill/>
              </a:ln>
              <a:effectLst/>
            </c:spPr>
          </c:marker>
          <c:dLbls>
            <c:dLbl>
              <c:idx val="4"/>
              <c:layout>
                <c:manualLayout>
                  <c:x val="-0.103351703238588"/>
                  <c:y val="0.044997663286693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900254772257945"/>
                  <c:y val="0.040501260408995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a:solidFill>
                        <a:schemeClr val="tx1">
                          <a:lumMod val="35000"/>
                          <a:lumOff val="65000"/>
                        </a:schemeClr>
                      </a:solidFill>
                    </a:ln>
                    <a:effectLst/>
                  </c:spPr>
                </c15:leaderLines>
              </c:ext>
            </c:extLst>
          </c:dLbls>
          <c:cat>
            <c:numRef>
              <c:f>图9短视频用户规模及使用率!$A$2:$A$7</c:f>
              <c:numCache>
                <c:formatCode>General</c:formatCode>
                <c:ptCount val="6"/>
                <c:pt idx="0">
                  <c:v>2016</c:v>
                </c:pt>
                <c:pt idx="1">
                  <c:v>2017</c:v>
                </c:pt>
                <c:pt idx="2">
                  <c:v>2018</c:v>
                </c:pt>
                <c:pt idx="3">
                  <c:v>2019</c:v>
                </c:pt>
                <c:pt idx="4">
                  <c:v>2020</c:v>
                </c:pt>
                <c:pt idx="5">
                  <c:v>2021</c:v>
                </c:pt>
              </c:numCache>
            </c:numRef>
          </c:cat>
          <c:val>
            <c:numRef>
              <c:f>图9短视频用户规模及使用率!$C$2:$C$7</c:f>
              <c:numCache>
                <c:formatCode>0%</c:formatCode>
                <c:ptCount val="6"/>
                <c:pt idx="0">
                  <c:v>0.74</c:v>
                </c:pt>
                <c:pt idx="1">
                  <c:v>0.78</c:v>
                </c:pt>
                <c:pt idx="2">
                  <c:v>0.72</c:v>
                </c:pt>
                <c:pt idx="3">
                  <c:v>0.85</c:v>
                </c:pt>
                <c:pt idx="4">
                  <c:v>0.88</c:v>
                </c:pt>
                <c:pt idx="5">
                  <c:v>0.91</c:v>
                </c:pt>
              </c:numCache>
            </c:numRef>
          </c:val>
          <c:smooth val="0"/>
        </c:ser>
        <c:dLbls>
          <c:showLegendKey val="0"/>
          <c:showVal val="1"/>
          <c:showCatName val="0"/>
          <c:showSerName val="0"/>
          <c:showPercent val="0"/>
          <c:showBubbleSize val="0"/>
        </c:dLbls>
        <c:marker val="1"/>
        <c:smooth val="0"/>
        <c:axId val="416416162"/>
        <c:axId val="667978305"/>
      </c:lineChart>
      <c:catAx>
        <c:axId val="52885420"/>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525300040"/>
        <c:crosses val="autoZero"/>
        <c:auto val="1"/>
        <c:lblAlgn val="ctr"/>
        <c:lblOffset val="100"/>
        <c:noMultiLvlLbl val="0"/>
      </c:catAx>
      <c:valAx>
        <c:axId val="52530004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52885420"/>
        <c:crosses val="autoZero"/>
        <c:crossBetween val="between"/>
      </c:valAx>
      <c:catAx>
        <c:axId val="41641616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667978305"/>
        <c:crosses val="autoZero"/>
        <c:auto val="1"/>
        <c:lblAlgn val="ctr"/>
        <c:lblOffset val="100"/>
        <c:noMultiLvlLbl val="0"/>
      </c:catAx>
      <c:valAx>
        <c:axId val="667978305"/>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416416162"/>
        <c:crosses val="max"/>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1e83fd10-f4cb-4834-8401-3f593cc24a2b}"/>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withinLinear" id="15">
  <a:schemeClr val="accent2"/>
</cs:colorStyle>
</file>

<file path=ppt/charts/colors11.xml><?xml version="1.0" encoding="utf-8"?>
<cs:colorStyle xmlns:cs="http://schemas.microsoft.com/office/drawing/2012/chartStyle" xmlns:a="http://schemas.openxmlformats.org/drawingml/2006/main" meth="withinLinear" id="15">
  <a:schemeClr val="accent2"/>
</cs:colorStyle>
</file>

<file path=ppt/charts/colors1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9">
  <a:schemeClr val="accent6"/>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withinLinear" id="19">
  <a:schemeClr val="accent6"/>
</cs:colorStyle>
</file>

<file path=ppt/charts/colors9.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900"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37497BA2-BE1C-4EE9-A31C-7FFCDEBC3FDE}" type="datetimeFigureOut">
              <a:rPr lang="en-US" smtClean="0">
                <a:latin typeface="Arial" panose="020B0604020202020204" pitchFamily="34" charset="0"/>
                <a:cs typeface="Arial" panose="020B0604020202020204" pitchFamily="34" charset="0"/>
              </a:rPr>
            </a:fld>
            <a:endParaRPr lang="en-US">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F0C191C2-D4F7-424F-868C-23ADE6615EBC}" type="slidenum">
              <a:rPr lang="en-US" smtClean="0">
                <a:latin typeface="Arial" panose="020B0604020202020204" pitchFamily="34" charset="0"/>
                <a:cs typeface="Arial" panose="020B0604020202020204" pitchFamily="34" charset="0"/>
              </a:rPr>
            </a:fld>
            <a:endParaRPr lang="en-US">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32C4D34-2C19-43C3-91CC-9F2B4AC12977}" type="datetimeFigureOut">
              <a:rPr lang="en-US" smtClean="0"/>
            </a:fld>
            <a:endParaRPr lang="en-US"/>
          </a:p>
        </p:txBody>
      </p:sp>
      <p:sp>
        <p:nvSpPr>
          <p:cNvPr id="4" name="Slide Image Placeholder 3"/>
          <p:cNvSpPr>
            <a:spLocks noGrp="1" noRot="1" noChangeAspect="1"/>
          </p:cNvSpPr>
          <p:nvPr>
            <p:ph type="sldImg" idx="2"/>
          </p:nvPr>
        </p:nvSpPr>
        <p:spPr>
          <a:xfrm>
            <a:off x="727075" y="741363"/>
            <a:ext cx="5343525"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D256E95E-57AA-4526-AA4C-3002F47FB13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1pPr>
    <a:lvl2pPr marL="47879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2pPr>
    <a:lvl3pPr marL="95821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3pPr>
    <a:lvl4pPr marL="143700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4pPr>
    <a:lvl5pPr marL="191579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5pPr>
    <a:lvl6pPr marL="2394585" algn="l" defTabSz="958215" rtl="0" eaLnBrk="1" latinLnBrk="0" hangingPunct="1">
      <a:defRPr sz="1300" kern="1200">
        <a:solidFill>
          <a:schemeClr val="tx1"/>
        </a:solidFill>
        <a:latin typeface="+mn-lt"/>
        <a:ea typeface="+mn-ea"/>
        <a:cs typeface="+mn-cs"/>
      </a:defRPr>
    </a:lvl6pPr>
    <a:lvl7pPr marL="2874010" algn="l" defTabSz="958215" rtl="0" eaLnBrk="1" latinLnBrk="0" hangingPunct="1">
      <a:defRPr sz="1300" kern="1200">
        <a:solidFill>
          <a:schemeClr val="tx1"/>
        </a:solidFill>
        <a:latin typeface="+mn-lt"/>
        <a:ea typeface="+mn-ea"/>
        <a:cs typeface="+mn-cs"/>
      </a:defRPr>
    </a:lvl7pPr>
    <a:lvl8pPr marL="3352800" algn="l" defTabSz="958215" rtl="0" eaLnBrk="1" latinLnBrk="0" hangingPunct="1">
      <a:defRPr sz="1300" kern="1200">
        <a:solidFill>
          <a:schemeClr val="tx1"/>
        </a:solidFill>
        <a:latin typeface="+mn-lt"/>
        <a:ea typeface="+mn-ea"/>
        <a:cs typeface="+mn-cs"/>
      </a:defRPr>
    </a:lvl8pPr>
    <a:lvl9pPr marL="3831590" algn="l" defTabSz="95821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1.emf"/><Relationship Id="rId3"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image" Target="../media/image1.emf"/><Relationship Id="rId3"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image" Target="../media/image1.emf"/><Relationship Id="rId3" Type="http://schemas.openxmlformats.org/officeDocument/2006/relationships/oleObject" Target="../embeddings/oleObject4.bin"/><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image" Target="../media/image1.emf"/><Relationship Id="rId3" Type="http://schemas.openxmlformats.org/officeDocument/2006/relationships/oleObject" Target="../embeddings/oleObject5.bin"/><Relationship Id="rId2" Type="http://schemas.openxmlformats.org/officeDocument/2006/relationships/tags" Target="../tags/tag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00" name="think-cell Slide" r:id="rId3" imgW="7620" imgH="7620" progId="TCLayout.ActiveDocument.1">
                  <p:embed/>
                </p:oleObj>
              </mc:Choice>
              <mc:Fallback>
                <p:oleObj name="think-cell Slide" r:id="rId3" imgW="7620" imgH="7620" progId="TCLayout.ActiveDocument.1">
                  <p:embed/>
                  <p:pic>
                    <p:nvPicPr>
                      <p:cNvPr id="0" name="图片 7199"/>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265158" y="6103033"/>
            <a:ext cx="3586911" cy="207749"/>
          </a:xfrm>
        </p:spPr>
        <p:txBody>
          <a:bodyPr anchor="b" anchorCtr="0"/>
          <a:lstStyle>
            <a:lvl1pPr marL="0" indent="0">
              <a:spcBef>
                <a:spcPts val="0"/>
              </a:spcBef>
              <a:buNone/>
              <a:defRPr sz="1500">
                <a:latin typeface="Palatino Linotype" panose="02040502050505030304" pitchFamily="18" charset="0"/>
              </a:defRPr>
            </a:lvl1pPr>
            <a:lvl2pPr marL="191770" indent="0">
              <a:buNone/>
              <a:defRPr sz="1000"/>
            </a:lvl2pPr>
            <a:lvl3pPr marL="338455" indent="0">
              <a:buNone/>
              <a:defRPr sz="1000"/>
            </a:lvl3pPr>
            <a:lvl4pPr marL="535305" indent="0">
              <a:buNone/>
              <a:defRPr sz="1000"/>
            </a:lvl4pPr>
            <a:lvl5pPr marL="686435" indent="0">
              <a:buNone/>
              <a:defRPr sz="1000"/>
            </a:lvl5pPr>
          </a:lstStyle>
          <a:p>
            <a:pPr lvl="0"/>
            <a:r>
              <a:rPr lang="en-US" dirty="0"/>
              <a:t>Author(s) here</a:t>
            </a:r>
            <a:endParaRPr lang="en-US" dirty="0"/>
          </a:p>
        </p:txBody>
      </p:sp>
      <p:sp>
        <p:nvSpPr>
          <p:cNvPr id="9" name="Text Placeholder 8"/>
          <p:cNvSpPr>
            <a:spLocks noGrp="1"/>
          </p:cNvSpPr>
          <p:nvPr>
            <p:ph type="body" sz="quarter" idx="15" hasCustomPrompt="1"/>
          </p:nvPr>
        </p:nvSpPr>
        <p:spPr>
          <a:xfrm>
            <a:off x="265158" y="5074613"/>
            <a:ext cx="4297888" cy="207749"/>
          </a:xfrm>
          <a:noFill/>
          <a:ln w="6350" cap="flat">
            <a:noFill/>
          </a:ln>
        </p:spPr>
        <p:txBody>
          <a:bodyPr vert="horz" wrap="square" lIns="0" tIns="0" rIns="0" bIns="0" rtlCol="0">
            <a:spAutoFit/>
          </a:bodyPr>
          <a:lstStyle>
            <a:lvl1pPr marL="188595" indent="-188595">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endParaRPr lang="en-US" dirty="0"/>
          </a:p>
        </p:txBody>
      </p:sp>
      <p:sp>
        <p:nvSpPr>
          <p:cNvPr id="7" name="Text Placeholder 8"/>
          <p:cNvSpPr>
            <a:spLocks noGrp="1"/>
          </p:cNvSpPr>
          <p:nvPr>
            <p:ph type="body" sz="quarter" idx="12" hasCustomPrompt="1"/>
          </p:nvPr>
        </p:nvSpPr>
        <p:spPr>
          <a:xfrm>
            <a:off x="265158" y="4859205"/>
            <a:ext cx="4296719" cy="207749"/>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endParaRPr lang="en-US" dirty="0"/>
          </a:p>
        </p:txBody>
      </p:sp>
      <p:sp>
        <p:nvSpPr>
          <p:cNvPr id="3" name="Title 1"/>
          <p:cNvSpPr>
            <a:spLocks noGrp="1"/>
          </p:cNvSpPr>
          <p:nvPr>
            <p:ph type="ctrTitle" hasCustomPrompt="1"/>
          </p:nvPr>
        </p:nvSpPr>
        <p:spPr>
          <a:xfrm>
            <a:off x="265157" y="3595829"/>
            <a:ext cx="9361046" cy="498713"/>
          </a:xfrm>
          <a:prstGeom prst="rect">
            <a:avLst/>
          </a:prstGeom>
          <a:noFill/>
          <a:ln w="6350" cap="flat">
            <a:noFill/>
          </a:ln>
        </p:spPr>
        <p:txBody>
          <a:bodyPr lIns="95793" tIns="47896" rIns="95793" bIns="47896"/>
          <a:lstStyle>
            <a:lvl1pPr algn="l">
              <a:lnSpc>
                <a:spcPct val="90000"/>
              </a:lnSpc>
              <a:defRPr sz="3800" b="0" baseline="0">
                <a:latin typeface="Arial" panose="020B0604020202020204" pitchFamily="34" charset="0"/>
                <a:cs typeface="Arial" panose="020B0604020202020204" pitchFamily="34" charset="0"/>
              </a:defRPr>
            </a:lvl1pPr>
          </a:lstStyle>
          <a:p>
            <a:r>
              <a:rPr lang="en-US" dirty="0"/>
              <a:t>Presentation title here</a:t>
            </a:r>
            <a:endParaRPr lang="de-DE" dirty="0"/>
          </a:p>
        </p:txBody>
      </p:sp>
      <p:cxnSp>
        <p:nvCxnSpPr>
          <p:cNvPr id="5" name="Straight Connector 4"/>
          <p:cNvCxnSpPr/>
          <p:nvPr/>
        </p:nvCxnSpPr>
        <p:spPr>
          <a:xfrm>
            <a:off x="0" y="3458637"/>
            <a:ext cx="9904413"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265157" y="3065354"/>
            <a:ext cx="9361046" cy="263149"/>
          </a:xfrm>
          <a:prstGeom prst="rect">
            <a:avLst/>
          </a:prstGeom>
          <a:noFill/>
          <a:ln w="6350" cap="flat">
            <a:noFill/>
          </a:ln>
        </p:spPr>
        <p:txBody>
          <a:bodyPr/>
          <a:lstStyle>
            <a:lvl1pPr marL="0" indent="0" algn="l">
              <a:lnSpc>
                <a:spcPct val="90000"/>
              </a:lnSpc>
              <a:spcBef>
                <a:spcPts val="945"/>
              </a:spcBef>
              <a:buNone/>
              <a:defRPr sz="1900" b="1" i="0" baseline="0">
                <a:solidFill>
                  <a:schemeClr val="tx1"/>
                </a:solidFill>
                <a:latin typeface="Arial" panose="020B0604020202020204" pitchFamily="34" charset="0"/>
                <a:cs typeface="Arial" panose="020B0604020202020204" pitchFamily="34" charset="0"/>
              </a:defRPr>
            </a:lvl1pPr>
            <a:lvl2pPr marL="478790" indent="0" algn="ctr">
              <a:buNone/>
              <a:defRPr>
                <a:solidFill>
                  <a:schemeClr val="tx1">
                    <a:tint val="75000"/>
                  </a:schemeClr>
                </a:solidFill>
              </a:defRPr>
            </a:lvl2pPr>
            <a:lvl3pPr marL="958215" indent="0" algn="ctr">
              <a:buNone/>
              <a:defRPr>
                <a:solidFill>
                  <a:schemeClr val="tx1">
                    <a:tint val="75000"/>
                  </a:schemeClr>
                </a:solidFill>
              </a:defRPr>
            </a:lvl3pPr>
            <a:lvl4pPr marL="1437005" indent="0" algn="ctr">
              <a:buNone/>
              <a:defRPr>
                <a:solidFill>
                  <a:schemeClr val="tx1">
                    <a:tint val="75000"/>
                  </a:schemeClr>
                </a:solidFill>
              </a:defRPr>
            </a:lvl4pPr>
            <a:lvl5pPr marL="1915795" indent="0" algn="ctr">
              <a:buNone/>
              <a:defRPr>
                <a:solidFill>
                  <a:schemeClr val="tx1">
                    <a:tint val="75000"/>
                  </a:schemeClr>
                </a:solidFill>
              </a:defRPr>
            </a:lvl5pPr>
            <a:lvl6pPr marL="2394585" indent="0" algn="ctr">
              <a:buNone/>
              <a:defRPr>
                <a:solidFill>
                  <a:schemeClr val="tx1">
                    <a:tint val="75000"/>
                  </a:schemeClr>
                </a:solidFill>
              </a:defRPr>
            </a:lvl6pPr>
            <a:lvl7pPr marL="2874010" indent="0" algn="ctr">
              <a:buNone/>
              <a:defRPr>
                <a:solidFill>
                  <a:schemeClr val="tx1">
                    <a:tint val="75000"/>
                  </a:schemeClr>
                </a:solidFill>
              </a:defRPr>
            </a:lvl7pPr>
            <a:lvl8pPr marL="3352800" indent="0" algn="ctr">
              <a:buNone/>
              <a:defRPr>
                <a:solidFill>
                  <a:schemeClr val="tx1">
                    <a:tint val="75000"/>
                  </a:schemeClr>
                </a:solidFill>
              </a:defRPr>
            </a:lvl8pPr>
            <a:lvl9pPr marL="3831590" indent="0" algn="ctr">
              <a:buNone/>
              <a:defRPr>
                <a:solidFill>
                  <a:schemeClr val="tx1">
                    <a:tint val="75000"/>
                  </a:schemeClr>
                </a:solidFill>
              </a:defRPr>
            </a:lvl9pPr>
          </a:lstStyle>
          <a:p>
            <a:r>
              <a:rPr lang="en-US" dirty="0"/>
              <a:t>Presentation subtitle or client name here</a:t>
            </a:r>
            <a:endParaRPr lang="en-US" dirty="0"/>
          </a:p>
        </p:txBody>
      </p:sp>
      <p:sp>
        <p:nvSpPr>
          <p:cNvPr id="10" name="矩形 9"/>
          <p:cNvSpPr/>
          <p:nvPr userDrawn="1"/>
        </p:nvSpPr>
        <p:spPr>
          <a:xfrm>
            <a:off x="2647950" y="-3775"/>
            <a:ext cx="7254875" cy="922898"/>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pic>
        <p:nvPicPr>
          <p:cNvPr id="11" name="Picture 2" descr="http://statics.phbs.pku.edu.cn/uploadfile/2017/1122/20171122092949636.png"/>
          <p:cNvPicPr>
            <a:picLocks noChangeAspect="1" noChangeArrowheads="1"/>
          </p:cNvPicPr>
          <p:nvPr userDrawn="1"/>
        </p:nvPicPr>
        <p:blipFill rotWithShape="1">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364939" y="166237"/>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00" name="think-cell Slide" r:id="rId3" imgW="7620" imgH="7620" progId="TCLayout.ActiveDocument.1">
                  <p:embed/>
                </p:oleObj>
              </mc:Choice>
              <mc:Fallback>
                <p:oleObj name="think-cell Slide" r:id="rId3" imgW="7620" imgH="7620" progId="TCLayout.ActiveDocument.1">
                  <p:embed/>
                  <p:pic>
                    <p:nvPicPr>
                      <p:cNvPr id="0" name="图片 7199"/>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ea typeface="华文楷体" panose="02010600040101010101" pitchFamily="2" charset="-122"/>
              </a:defRPr>
            </a:lvl1pPr>
          </a:lstStyle>
          <a:p>
            <a:pPr lvl="0"/>
            <a:r>
              <a:rPr lang="en-US" dirty="0"/>
              <a:t>Click to edit Master title style</a:t>
            </a:r>
            <a:endParaRPr lang="en-US" dirty="0"/>
          </a:p>
        </p:txBody>
      </p:sp>
      <p:pic>
        <p:nvPicPr>
          <p:cNvPr id="4" name="Picture 2" descr="http://statics.phbs.pku.edu.cn/uploadfile/2017/1122/20171122092949636.png"/>
          <p:cNvPicPr>
            <a:picLocks noChangeAspect="1" noChangeArrowheads="1"/>
          </p:cNvPicPr>
          <p:nvPr userDrawn="1"/>
        </p:nvPicPr>
        <p:blipFill rotWithShape="1">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7675042" y="189434"/>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R TitleAndText">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00" name="think-cell Slide" r:id="rId3" imgW="7620" imgH="7620" progId="TCLayout.ActiveDocument.1">
                  <p:embed/>
                </p:oleObj>
              </mc:Choice>
              <mc:Fallback>
                <p:oleObj name="think-cell Slide" r:id="rId3" imgW="7620" imgH="7620" progId="TCLayout.ActiveDocument.1">
                  <p:embed/>
                  <p:pic>
                    <p:nvPicPr>
                      <p:cNvPr id="0" name="图片 7199"/>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64806" y="1160486"/>
            <a:ext cx="9358500" cy="1544846"/>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endParaRPr lang="en-US" altLang="zh-CN" sz="1600" dirty="0">
              <a:latin typeface="Palatino Linotype" panose="02040502050505030304" pitchFamily="18" charset="0"/>
            </a:endParaRP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endParaRPr kumimoji="1" lang="en-US" altLang="zh-CN" sz="1600" dirty="0">
              <a:latin typeface="Palatino Linotype" panose="02040502050505030304" pitchFamily="18" charset="0"/>
              <a:ea typeface="PMingLiU" pitchFamily="18" charset="-120"/>
            </a:endParaRP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endParaRPr kumimoji="1" lang="en-US" altLang="zh-CN" sz="1600" dirty="0">
              <a:latin typeface="Palatino Linotype" panose="02040502050505030304" pitchFamily="18" charset="0"/>
              <a:ea typeface="PMingLiU" pitchFamily="18" charset="-120"/>
            </a:endParaRP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6"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R Onlytext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00" name="think-cell Slide" r:id="rId3" imgW="7620" imgH="7620" progId="TCLayout.ActiveDocument.1">
                  <p:embed/>
                </p:oleObj>
              </mc:Choice>
              <mc:Fallback>
                <p:oleObj name="think-cell Slide" r:id="rId3" imgW="7620" imgH="7620" progId="TCLayout.ActiveDocument.1">
                  <p:embed/>
                  <p:pic>
                    <p:nvPicPr>
                      <p:cNvPr id="0" name="图片 7199"/>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Text Placeholder 3"/>
          <p:cNvSpPr>
            <a:spLocks noGrp="1"/>
          </p:cNvSpPr>
          <p:nvPr>
            <p:ph type="body" sz="quarter" idx="10" hasCustomPrompt="1"/>
          </p:nvPr>
        </p:nvSpPr>
        <p:spPr>
          <a:xfrm>
            <a:off x="264806"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endParaRPr lang="en-US" altLang="zh-CN" sz="1600" dirty="0">
              <a:latin typeface="Palatino Linotype" panose="02040502050505030304" pitchFamily="18" charset="0"/>
            </a:endParaRP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endParaRPr kumimoji="1" lang="en-US" altLang="zh-CN" sz="1600" dirty="0">
              <a:latin typeface="Palatino Linotype" panose="02040502050505030304" pitchFamily="18" charset="0"/>
              <a:ea typeface="PMingLiU" pitchFamily="18" charset="-120"/>
            </a:endParaRP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endParaRPr kumimoji="1" lang="en-US" altLang="zh-CN" sz="1600" dirty="0">
              <a:latin typeface="Palatino Linotype" panose="02040502050505030304" pitchFamily="18" charset="0"/>
              <a:ea typeface="PMingLiU" pitchFamily="18" charset="-120"/>
            </a:endParaRP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9"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endParaRPr lang="en-US" dirty="0"/>
          </a:p>
        </p:txBody>
      </p:sp>
      <p:sp>
        <p:nvSpPr>
          <p:cNvPr id="5" name="Text Placeholder 3"/>
          <p:cNvSpPr>
            <a:spLocks noGrp="1"/>
          </p:cNvSpPr>
          <p:nvPr>
            <p:ph type="body" sz="quarter" idx="11" hasCustomPrompt="1"/>
          </p:nvPr>
        </p:nvSpPr>
        <p:spPr>
          <a:xfrm>
            <a:off x="5085277"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endParaRPr lang="en-US" altLang="zh-CN" sz="1600" dirty="0">
              <a:latin typeface="Palatino Linotype" panose="02040502050505030304" pitchFamily="18" charset="0"/>
            </a:endParaRP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endParaRPr kumimoji="1" lang="en-US" altLang="zh-CN" sz="1600" dirty="0">
              <a:latin typeface="Palatino Linotype" panose="02040502050505030304" pitchFamily="18" charset="0"/>
              <a:ea typeface="PMingLiU" pitchFamily="18" charset="-120"/>
            </a:endParaRP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endParaRPr kumimoji="1" lang="en-US" altLang="zh-CN" sz="1600" dirty="0">
              <a:latin typeface="Palatino Linotype" panose="02040502050505030304" pitchFamily="18" charset="0"/>
              <a:ea typeface="PMingLiU" pitchFamily="18" charset="-120"/>
            </a:endParaRP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R Divider">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00" name="think-cell Slide" r:id="rId3" imgW="7620" imgH="7620" progId="TCLayout.ActiveDocument.1">
                  <p:embed/>
                </p:oleObj>
              </mc:Choice>
              <mc:Fallback>
                <p:oleObj name="think-cell Slide" r:id="rId3" imgW="7620" imgH="7620" progId="TCLayout.ActiveDocument.1">
                  <p:embed/>
                  <p:pic>
                    <p:nvPicPr>
                      <p:cNvPr id="0" name="图片 7199"/>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a:xfrm>
            <a:off x="265158" y="2158484"/>
            <a:ext cx="9365380" cy="290849"/>
          </a:xfrm>
          <a:ln>
            <a:noFill/>
          </a:ln>
        </p:spPr>
        <p:txBody>
          <a:bodyPr/>
          <a:lstStyle>
            <a:lvl1pPr marL="172720" indent="-172720">
              <a:buFont typeface="Arial" panose="020B0604020202020204" pitchFamily="34" charset="0"/>
              <a:buChar char="•"/>
              <a:defRPr sz="2100" baseline="0"/>
            </a:lvl1pPr>
            <a:lvl2pPr marL="363855" indent="-191770">
              <a:spcBef>
                <a:spcPts val="630"/>
              </a:spcBef>
              <a:buFont typeface="Arial" panose="020B0604020202020204" pitchFamily="34" charset="0"/>
              <a:buChar char="–"/>
              <a:defRPr sz="2100"/>
            </a:lvl2pPr>
            <a:lvl3pPr marL="508000" indent="-143510">
              <a:spcBef>
                <a:spcPts val="210"/>
              </a:spcBef>
              <a:buFont typeface="Arial" panose="020B0604020202020204" pitchFamily="34" charset="0"/>
              <a:buChar char="-"/>
              <a:defRPr sz="2100"/>
            </a:lvl3pPr>
            <a:lvl4pPr>
              <a:defRPr sz="2100"/>
            </a:lvl4pPr>
            <a:lvl5pPr>
              <a:defRPr sz="2100"/>
            </a:lvl5pPr>
          </a:lstStyle>
          <a:p>
            <a:pPr lvl="0"/>
            <a:r>
              <a:rPr lang="en-US" dirty="0"/>
              <a:t>Divider subsections here</a:t>
            </a:r>
            <a:endParaRPr lang="en-US" dirty="0"/>
          </a:p>
        </p:txBody>
      </p:sp>
      <p:sp>
        <p:nvSpPr>
          <p:cNvPr id="2" name="Title 1"/>
          <p:cNvSpPr>
            <a:spLocks noGrp="1"/>
          </p:cNvSpPr>
          <p:nvPr>
            <p:ph type="title" hasCustomPrompt="1"/>
          </p:nvPr>
        </p:nvSpPr>
        <p:spPr>
          <a:xfrm>
            <a:off x="265158" y="1628009"/>
            <a:ext cx="9365310" cy="338406"/>
          </a:xfrm>
          <a:prstGeom prst="rect">
            <a:avLst/>
          </a:prstGeom>
          <a:ln>
            <a:noFill/>
          </a:ln>
        </p:spPr>
        <p:txBody>
          <a:bodyPr lIns="95793" tIns="47896" rIns="95793" bIns="47896"/>
          <a:lstStyle>
            <a:lvl1pPr>
              <a:defRPr baseline="0"/>
            </a:lvl1pPr>
          </a:lstStyle>
          <a:p>
            <a:r>
              <a:rPr lang="en-US" dirty="0"/>
              <a:t>Divider text here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image" Target="../media/image3.emf"/><Relationship Id="rId7" Type="http://schemas.openxmlformats.org/officeDocument/2006/relationships/oleObject" Target="../embeddings/oleObject6.bin"/><Relationship Id="rId6" Type="http://schemas.openxmlformats.org/officeDocument/2006/relationships/tags" Target="../tags/tag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6"/>
            </p:custData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spid="_x0000_s7200" name="think-cell Slide" r:id="rId7" imgW="12700" imgH="12700" progId="TCLayout.ActiveDocument.1">
                  <p:embed/>
                </p:oleObj>
              </mc:Choice>
              <mc:Fallback>
                <p:oleObj name="think-cell Slide" r:id="rId7" imgW="12700" imgH="12700" progId="TCLayout.ActiveDocument.1">
                  <p:embed/>
                  <p:pic>
                    <p:nvPicPr>
                      <p:cNvPr id="0" name="图片 7199"/>
                      <p:cNvPicPr/>
                      <p:nvPr/>
                    </p:nvPicPr>
                    <p:blipFill>
                      <a:blip r:embed="rId8"/>
                      <a:stretch>
                        <a:fillRect/>
                      </a:stretch>
                    </p:blipFill>
                    <p:spPr>
                      <a:xfrm>
                        <a:off x="1721" y="1589"/>
                        <a:ext cx="1719" cy="1587"/>
                      </a:xfrm>
                      <a:prstGeom prst="rect">
                        <a:avLst/>
                      </a:prstGeom>
                    </p:spPr>
                  </p:pic>
                </p:oleObj>
              </mc:Fallback>
            </mc:AlternateContent>
          </a:graphicData>
        </a:graphic>
      </p:graphicFrame>
      <p:sp>
        <p:nvSpPr>
          <p:cNvPr id="3" name="Text Placeholder 2"/>
          <p:cNvSpPr>
            <a:spLocks noGrp="1"/>
          </p:cNvSpPr>
          <p:nvPr>
            <p:ph type="body" idx="1"/>
          </p:nvPr>
        </p:nvSpPr>
        <p:spPr>
          <a:xfrm>
            <a:off x="264840" y="1376682"/>
            <a:ext cx="9367890" cy="1408078"/>
          </a:xfrm>
          <a:prstGeom prst="rect">
            <a:avLst/>
          </a:prstGeom>
          <a:noFill/>
          <a:ln w="6350">
            <a:noFill/>
            <a:miter lim="800000"/>
          </a:ln>
        </p:spPr>
        <p:txBody>
          <a:bodyPr vert="horz" wrap="square" lIns="0" tIns="0" rIns="0" bIns="0" rtlCol="0">
            <a:spAutoFit/>
          </a:bodyPr>
          <a:lstStyle/>
          <a:p>
            <a:pPr lvl="0"/>
            <a:r>
              <a:rPr lang="en-US" dirty="0"/>
              <a:t>Text on first level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Box 14"/>
          <p:cNvSpPr txBox="1"/>
          <p:nvPr/>
        </p:nvSpPr>
        <p:spPr>
          <a:xfrm>
            <a:off x="9360551" y="6596784"/>
            <a:ext cx="287228" cy="138531"/>
          </a:xfrm>
          <a:prstGeom prst="rect">
            <a:avLst/>
          </a:prstGeom>
          <a:noFill/>
          <a:ln w="6350">
            <a:noFill/>
            <a:miter lim="800000"/>
          </a:ln>
        </p:spPr>
        <p:txBody>
          <a:bodyPr wrap="none" lIns="0" tIns="0" rIns="0" bIns="0" rtlCol="0" anchor="b" anchorCtr="0">
            <a:noAutofit/>
          </a:bodyPr>
          <a:lstStyle/>
          <a:p>
            <a:pPr algn="r"/>
            <a:fld id="{6CE8C368-3382-4C28-AE75-DF7C05ACA19D}" type="slidenum">
              <a:rPr lang="en-US" sz="900">
                <a:solidFill>
                  <a:srgbClr val="ADABA1"/>
                </a:solidFill>
              </a:rPr>
            </a:fld>
            <a:endParaRPr lang="en-US" sz="900" dirty="0">
              <a:solidFill>
                <a:srgbClr val="ADABA1"/>
              </a:solidFill>
            </a:endParaRPr>
          </a:p>
        </p:txBody>
      </p:sp>
      <p:sp>
        <p:nvSpPr>
          <p:cNvPr id="8" name="Line 11"/>
          <p:cNvSpPr>
            <a:spLocks noChangeShapeType="1"/>
          </p:cNvSpPr>
          <p:nvPr userDrawn="1"/>
        </p:nvSpPr>
        <p:spPr bwMode="auto">
          <a:xfrm>
            <a:off x="271464" y="917440"/>
            <a:ext cx="9125694" cy="0"/>
          </a:xfrm>
          <a:prstGeom prst="line">
            <a:avLst/>
          </a:prstGeom>
          <a:noFill/>
          <a:ln w="12700">
            <a:solidFill>
              <a:srgbClr val="808080"/>
            </a:solidFill>
            <a:round/>
          </a:ln>
        </p:spPr>
        <p:txBody>
          <a:bodyPr lIns="95793" tIns="47896" rIns="95793" bIns="47896"/>
          <a:lstStyle/>
          <a:p>
            <a:pPr>
              <a:defRPr/>
            </a:pPr>
            <a:endParaRPr lang="zh-CN" altLang="en-US"/>
          </a:p>
        </p:txBody>
      </p:sp>
      <p:sp>
        <p:nvSpPr>
          <p:cNvPr id="9" name="Line 11"/>
          <p:cNvSpPr>
            <a:spLocks noChangeShapeType="1"/>
          </p:cNvSpPr>
          <p:nvPr userDrawn="1"/>
        </p:nvSpPr>
        <p:spPr bwMode="auto">
          <a:xfrm rot="16200000">
            <a:off x="144381" y="827726"/>
            <a:ext cx="182604" cy="0"/>
          </a:xfrm>
          <a:prstGeom prst="line">
            <a:avLst/>
          </a:prstGeom>
          <a:noFill/>
          <a:ln w="76200">
            <a:solidFill>
              <a:srgbClr val="B42100"/>
            </a:solidFill>
            <a:round/>
          </a:ln>
        </p:spPr>
        <p:txBody>
          <a:bodyPr lIns="95793" tIns="47896" rIns="95793" bIns="47896"/>
          <a:lstStyle/>
          <a:p>
            <a:pPr>
              <a:defRPr/>
            </a:pPr>
            <a:endParaRPr lang="zh-CN" altLang="en-US"/>
          </a:p>
        </p:txBody>
      </p:sp>
      <p:sp>
        <p:nvSpPr>
          <p:cNvPr id="11" name="Line 11"/>
          <p:cNvSpPr>
            <a:spLocks noChangeShapeType="1"/>
          </p:cNvSpPr>
          <p:nvPr userDrawn="1"/>
        </p:nvSpPr>
        <p:spPr bwMode="auto">
          <a:xfrm rot="16200000">
            <a:off x="191478" y="852338"/>
            <a:ext cx="136557" cy="0"/>
          </a:xfrm>
          <a:prstGeom prst="line">
            <a:avLst/>
          </a:prstGeom>
          <a:noFill/>
          <a:ln w="38100">
            <a:solidFill>
              <a:srgbClr val="969696"/>
            </a:solidFill>
            <a:round/>
          </a:ln>
        </p:spPr>
        <p:txBody>
          <a:bodyPr lIns="95793" tIns="47896" rIns="95793" bIns="47896"/>
          <a:lstStyle/>
          <a:p>
            <a:pPr>
              <a:defRPr/>
            </a:pPr>
            <a:endParaRPr lang="zh-CN" altLang="en-US"/>
          </a:p>
        </p:txBody>
      </p:sp>
      <p:grpSp>
        <p:nvGrpSpPr>
          <p:cNvPr id="12" name="Group 30"/>
          <p:cNvGrpSpPr/>
          <p:nvPr userDrawn="1"/>
        </p:nvGrpSpPr>
        <p:grpSpPr bwMode="auto">
          <a:xfrm>
            <a:off x="8955240" y="911089"/>
            <a:ext cx="453952" cy="69866"/>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a:defRPr/>
              </a:pPr>
              <a:endParaRPr lang="en-US" altLang="zh-CN" sz="1000" b="0">
                <a:solidFill>
                  <a:schemeClr val="bg1"/>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a:defRPr/>
              </a:pPr>
              <a:endParaRPr lang="en-US" altLang="zh-CN" sz="200" b="0">
                <a:solidFill>
                  <a:schemeClr val="bg1"/>
                </a:solidFill>
              </a:endParaRPr>
            </a:p>
          </p:txBody>
        </p:sp>
      </p:grpSp>
      <p:sp>
        <p:nvSpPr>
          <p:cNvPr id="19" name="Rectangle 27"/>
          <p:cNvSpPr>
            <a:spLocks noGrp="1" noChangeArrowheads="1"/>
          </p:cNvSpPr>
          <p:nvPr>
            <p:ph type="dt" sz="half" idx="2"/>
          </p:nvPr>
        </p:nvSpPr>
        <p:spPr bwMode="auto">
          <a:xfrm>
            <a:off x="4704596" y="6505766"/>
            <a:ext cx="495221" cy="165138"/>
          </a:xfrm>
          <a:prstGeom prst="rect">
            <a:avLst/>
          </a:prstGeom>
          <a:noFill/>
          <a:ln>
            <a:noFill/>
          </a:ln>
          <a:effectLst/>
        </p:spPr>
        <p:txBody>
          <a:bodyPr vert="horz" wrap="square" lIns="95793" tIns="47896" rIns="95793" bIns="47896" numCol="1" anchor="t" anchorCtr="0" compatLnSpc="1"/>
          <a:lstStyle>
            <a:lvl1pPr algn="ctr" eaLnBrk="0" hangingPunct="0">
              <a:spcBef>
                <a:spcPct val="20000"/>
              </a:spcBef>
              <a:buClr>
                <a:schemeClr val="accent1"/>
              </a:buClr>
              <a:buSzPct val="85000"/>
              <a:buFontTx/>
              <a:buChar char="-"/>
              <a:defRPr sz="800" b="0" smtClean="0">
                <a:solidFill>
                  <a:srgbClr val="937632"/>
                </a:solidFill>
              </a:defRPr>
            </a:lvl1pPr>
          </a:lstStyle>
          <a:p>
            <a:pPr>
              <a:defRPr/>
            </a:pPr>
            <a:r>
              <a:rPr lang="en-US" altLang="zh-CN"/>
              <a:t>- </a:t>
            </a:r>
            <a:fld id="{D196C2D1-191C-4448-BECC-17644327C254}" type="slidenum">
              <a:rPr lang="en-US" altLang="zh-CN"/>
            </a:fld>
            <a:r>
              <a:rPr lang="en-US" altLang="zh-CN"/>
              <a:t> -</a:t>
            </a:r>
            <a:endParaRPr lang="en-US" altLang="zh-CN"/>
          </a:p>
        </p:txBody>
      </p:sp>
      <p:sp>
        <p:nvSpPr>
          <p:cNvPr id="22"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p>
            <a:pPr lvl="0"/>
            <a:r>
              <a:rPr lang="en-US" dirty="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anose="020B0604020202020204" pitchFamily="34" charset="0"/>
        </a:defRPr>
      </a:lvl1pPr>
    </p:titleStyle>
    <p:body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1.emf"/><Relationship Id="rId2" Type="http://schemas.openxmlformats.org/officeDocument/2006/relationships/oleObject" Target="../embeddings/oleObject7.bin"/><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 Id="rId3" Type="http://schemas.openxmlformats.org/officeDocument/2006/relationships/chart" Target="../charts/chart6.xml"/><Relationship Id="rId2" Type="http://schemas.openxmlformats.org/officeDocument/2006/relationships/chart" Target="../charts/chart5.xml"/><Relationship Id="rId13" Type="http://schemas.openxmlformats.org/officeDocument/2006/relationships/slideLayout" Target="../slideLayouts/slideLayout2.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chart" Target="../charts/chart4.xml"/></Relationships>
</file>

<file path=ppt/slides/_rels/slide1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0"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chart" Target="../charts/chart10.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chart" Target="../charts/chart12.xml"/><Relationship Id="rId1" Type="http://schemas.openxmlformats.org/officeDocument/2006/relationships/chart" Target="../charts/char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00" name="think-cell Slide" r:id="rId2" imgW="7620" imgH="7620" progId="TCLayout.ActiveDocument.1">
                  <p:embed/>
                </p:oleObj>
              </mc:Choice>
              <mc:Fallback>
                <p:oleObj name="think-cell Slide" r:id="rId2" imgW="7620" imgH="7620" progId="TCLayout.ActiveDocument.1">
                  <p:embed/>
                  <p:pic>
                    <p:nvPicPr>
                      <p:cNvPr id="0" name="图片 7199"/>
                      <p:cNvPicPr/>
                      <p:nvPr/>
                    </p:nvPicPr>
                    <p:blipFill>
                      <a:blip r:embed="rId3"/>
                      <a:stretch>
                        <a:fillRect/>
                      </a:stretch>
                    </p:blipFill>
                    <p:spPr>
                      <a:xfrm>
                        <a:off x="1588" y="1588"/>
                        <a:ext cx="1587" cy="1587"/>
                      </a:xfrm>
                      <a:prstGeom prst="rect">
                        <a:avLst/>
                      </a:prstGeom>
                    </p:spPr>
                  </p:pic>
                </p:oleObj>
              </mc:Fallback>
            </mc:AlternateContent>
          </a:graphicData>
        </a:graphic>
      </p:graphicFrame>
      <p:sp>
        <p:nvSpPr>
          <p:cNvPr id="9" name="文本占位符 8"/>
          <p:cNvSpPr>
            <a:spLocks noGrp="1"/>
          </p:cNvSpPr>
          <p:nvPr>
            <p:ph type="body" sz="quarter" idx="16"/>
          </p:nvPr>
        </p:nvSpPr>
        <p:spPr>
          <a:xfrm>
            <a:off x="334753" y="5895284"/>
            <a:ext cx="9639255" cy="276999"/>
          </a:xfrm>
        </p:spPr>
        <p:txBody>
          <a:bodyPr/>
          <a:lstStyle/>
          <a:p>
            <a:r>
              <a:rPr lang="en-US" sz="2000" dirty="0"/>
              <a:t> Group Members: Weilong Wu, </a:t>
            </a:r>
            <a:r>
              <a:rPr lang="en-US" sz="2000" dirty="0" err="1"/>
              <a:t>Yunfei</a:t>
            </a:r>
            <a:r>
              <a:rPr lang="en-US" sz="2000" dirty="0"/>
              <a:t> Zhang, Tianqi Wu, </a:t>
            </a:r>
            <a:r>
              <a:rPr lang="en-US" sz="2000" dirty="0" err="1"/>
              <a:t>Jiacheng</a:t>
            </a:r>
            <a:r>
              <a:rPr lang="en-US" sz="2000" dirty="0"/>
              <a:t> Huang, </a:t>
            </a:r>
            <a:r>
              <a:rPr lang="en-US" sz="2000" dirty="0" err="1"/>
              <a:t>Siyu</a:t>
            </a:r>
            <a:r>
              <a:rPr lang="en-US" sz="2000" dirty="0"/>
              <a:t> Hu</a:t>
            </a:r>
            <a:endParaRPr lang="en-US" sz="2000" dirty="0"/>
          </a:p>
        </p:txBody>
      </p:sp>
      <p:sp>
        <p:nvSpPr>
          <p:cNvPr id="5" name="标题 4"/>
          <p:cNvSpPr>
            <a:spLocks noGrp="1"/>
          </p:cNvSpPr>
          <p:nvPr>
            <p:ph type="ctrTitle"/>
          </p:nvPr>
        </p:nvSpPr>
        <p:spPr>
          <a:xfrm>
            <a:off x="220645" y="2800001"/>
            <a:ext cx="9361046" cy="498713"/>
          </a:xfrm>
        </p:spPr>
        <p:txBody>
          <a:bodyPr/>
          <a:lstStyle/>
          <a:p>
            <a:r>
              <a:rPr lang="en-US" b="1" dirty="0">
                <a:latin typeface="Palatino Linotype" panose="02040502050505030304" pitchFamily="18" charset="0"/>
              </a:rPr>
              <a:t>Valuation of </a:t>
            </a:r>
            <a:endParaRPr lang="en-US" b="1" dirty="0">
              <a:latin typeface="Palatino Linotype" panose="02040502050505030304" pitchFamily="18" charset="0"/>
            </a:endParaRPr>
          </a:p>
        </p:txBody>
      </p:sp>
      <p:sp>
        <p:nvSpPr>
          <p:cNvPr id="10" name="object 8"/>
          <p:cNvSpPr txBox="1"/>
          <p:nvPr/>
        </p:nvSpPr>
        <p:spPr>
          <a:xfrm>
            <a:off x="415702" y="3551148"/>
            <a:ext cx="7151644" cy="382156"/>
          </a:xfrm>
          <a:prstGeom prst="rect">
            <a:avLst/>
          </a:prstGeom>
        </p:spPr>
        <p:txBody>
          <a:bodyPr vert="horz" wrap="square" lIns="0" tIns="12700" rIns="0" bIns="0" rtlCol="0">
            <a:spAutoFit/>
          </a:bodyPr>
          <a:lstStyle>
            <a:lvl1pPr>
              <a:defRPr sz="2500" b="0" i="0">
                <a:solidFill>
                  <a:schemeClr val="tx1"/>
                </a:solidFill>
                <a:latin typeface="Palatino Linotype" panose="02040502050505030304"/>
                <a:ea typeface="+mj-ea"/>
                <a:cs typeface="Palatino Linotype" panose="02040502050505030304"/>
              </a:defRPr>
            </a:lvl1pPr>
          </a:lstStyle>
          <a:p>
            <a:pPr marL="12700">
              <a:spcBef>
                <a:spcPts val="100"/>
              </a:spcBef>
            </a:pPr>
            <a:r>
              <a:rPr lang="en-US" altLang="zh-CN" sz="2400" kern="0" spc="-10" dirty="0">
                <a:solidFill>
                  <a:schemeClr val="bg1">
                    <a:lumMod val="50000"/>
                  </a:schemeClr>
                </a:solidFill>
                <a:latin typeface="Times New Roman" panose="02020603050405020304" pitchFamily="18" charset="0"/>
                <a:ea typeface="+mn-ea"/>
                <a:cs typeface="Times New Roman" panose="02020603050405020304" pitchFamily="18" charset="0"/>
                <a:sym typeface="+mn-lt"/>
              </a:rPr>
              <a:t>——with DCF and Relative Valuation</a:t>
            </a:r>
            <a:endParaRPr lang="en-US" altLang="zh-CN" sz="2400" kern="0" spc="-10" dirty="0">
              <a:solidFill>
                <a:schemeClr val="bg1">
                  <a:lumMod val="50000"/>
                </a:schemeClr>
              </a:solidFill>
              <a:latin typeface="Times New Roman" panose="02020603050405020304" pitchFamily="18" charset="0"/>
              <a:ea typeface="+mn-ea"/>
              <a:cs typeface="Times New Roman" panose="02020603050405020304" pitchFamily="18" charset="0"/>
              <a:sym typeface="+mn-lt"/>
            </a:endParaRPr>
          </a:p>
        </p:txBody>
      </p:sp>
      <p:sp>
        <p:nvSpPr>
          <p:cNvPr id="13" name="文本占位符 8"/>
          <p:cNvSpPr txBox="1"/>
          <p:nvPr/>
        </p:nvSpPr>
        <p:spPr>
          <a:xfrm>
            <a:off x="389515" y="5302525"/>
            <a:ext cx="9639255" cy="276999"/>
          </a:xfrm>
          <a:prstGeom prst="rect">
            <a:avLst/>
          </a:prstGeom>
          <a:noFill/>
          <a:ln w="6350">
            <a:noFill/>
            <a:miter lim="800000"/>
          </a:ln>
        </p:spPr>
        <p:txBody>
          <a:bodyPr vert="horz" wrap="square" lIns="0" tIns="0" rIns="0" bIns="0" rtlCol="0" anchor="b" anchorCtr="0">
            <a:spAutoFit/>
          </a:bodyPr>
          <a:lstStyle>
            <a:lvl1pPr marL="0" indent="0" algn="l" defTabSz="958215" rtl="0" eaLnBrk="1" latinLnBrk="0" hangingPunct="1">
              <a:lnSpc>
                <a:spcPct val="90000"/>
              </a:lnSpc>
              <a:spcBef>
                <a:spcPts val="0"/>
              </a:spcBef>
              <a:buClr>
                <a:schemeClr val="bg2"/>
              </a:buClr>
              <a:buSzPct val="100000"/>
              <a:buFont typeface="Arial" panose="020B0604020202020204" pitchFamily="34" charset="0"/>
              <a:buNone/>
              <a:defRPr sz="1500" kern="1200">
                <a:solidFill>
                  <a:schemeClr val="tx1"/>
                </a:solidFill>
                <a:latin typeface="Palatino Linotype" panose="02040502050505030304" pitchFamily="18" charset="0"/>
                <a:ea typeface="+mn-ea"/>
                <a:cs typeface="Arial" panose="020B0604020202020204" pitchFamily="34" charset="0"/>
              </a:defRPr>
            </a:lvl1pPr>
            <a:lvl2pPr marL="191770" indent="0" algn="l" defTabSz="958215" rtl="0" eaLnBrk="1" latinLnBrk="0" hangingPunct="1">
              <a:lnSpc>
                <a:spcPct val="90000"/>
              </a:lnSpc>
              <a:spcBef>
                <a:spcPts val="94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2pPr>
            <a:lvl3pPr marL="338455" indent="0" algn="l" defTabSz="958215" rtl="0" eaLnBrk="1" latinLnBrk="0" hangingPunct="1">
              <a:lnSpc>
                <a:spcPct val="90000"/>
              </a:lnSpc>
              <a:spcBef>
                <a:spcPts val="63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3pPr>
            <a:lvl4pPr marL="535305" indent="0" algn="l" defTabSz="958215" rtl="0" eaLnBrk="1" latinLnBrk="0" hangingPunct="1">
              <a:lnSpc>
                <a:spcPct val="90000"/>
              </a:lnSpc>
              <a:spcBef>
                <a:spcPts val="21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4pPr>
            <a:lvl5pPr marL="686435" indent="0" algn="l" defTabSz="958215" rtl="0" eaLnBrk="1" latinLnBrk="0" hangingPunct="1">
              <a:lnSpc>
                <a:spcPct val="90000"/>
              </a:lnSpc>
              <a:spcBef>
                <a:spcPts val="10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r>
              <a:rPr lang="en-US" altLang="zh-CN" sz="2000" dirty="0"/>
              <a:t>January 8, 2025</a:t>
            </a:r>
            <a:endParaRPr lang="en-US" altLang="zh-CN" sz="2000" dirty="0"/>
          </a:p>
        </p:txBody>
      </p:sp>
      <p:pic>
        <p:nvPicPr>
          <p:cNvPr id="14" name="图片 13"/>
          <p:cNvPicPr>
            <a:picLocks noChangeAspect="1"/>
          </p:cNvPicPr>
          <p:nvPr/>
        </p:nvPicPr>
        <p:blipFill>
          <a:blip r:embed="rId4"/>
          <a:stretch>
            <a:fillRect/>
          </a:stretch>
        </p:blipFill>
        <p:spPr>
          <a:xfrm>
            <a:off x="3150391" y="2620472"/>
            <a:ext cx="1346116" cy="8093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48562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Market Potential: Growing need of Knowledge Consumption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556022" y="2632251"/>
            <a:ext cx="4126786" cy="232096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 Placeholder 5"/>
          <p:cNvSpPr txBox="1"/>
          <p:nvPr/>
        </p:nvSpPr>
        <p:spPr>
          <a:xfrm>
            <a:off x="31429" y="1403456"/>
            <a:ext cx="9399591" cy="1512867"/>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800" b="1" dirty="0">
                <a:latin typeface="Times New Roman" panose="02020603050405020304" pitchFamily="18" charset="0"/>
                <a:ea typeface="Segoe WPC"/>
                <a:cs typeface="Times New Roman" panose="02020603050405020304" pitchFamily="18" charset="0"/>
                <a:sym typeface="+mn-ea"/>
              </a:rPr>
              <a:t>The Chinese knowledge payment market is growing rapidly, with knowledge consumption in an accelerated penetration phase. </a:t>
            </a:r>
            <a:r>
              <a:rPr lang="en-US" altLang="zh-CN" sz="1800" dirty="0">
                <a:latin typeface="Times New Roman" panose="02020603050405020304" pitchFamily="18" charset="0"/>
                <a:ea typeface="Segoe WPC"/>
                <a:cs typeface="Times New Roman" panose="02020603050405020304" pitchFamily="18" charset="0"/>
                <a:sym typeface="+mn-ea"/>
              </a:rPr>
              <a:t>The demand for residents' spiritual and cultural construction is gradually being released, coupled with more intense social competition and the trend of lifelong learning, the demand for knowledge content consumption is expanding. </a:t>
            </a:r>
            <a:endParaRPr lang="en-US" altLang="zh-CN" sz="1600" dirty="0">
              <a:latin typeface="Times New Roman" panose="02020603050405020304" pitchFamily="18" charset="0"/>
              <a:cs typeface="Times New Roman" panose="02020603050405020304" pitchFamily="18" charset="0"/>
            </a:endParaRPr>
          </a:p>
        </p:txBody>
      </p:sp>
      <p:sp>
        <p:nvSpPr>
          <p:cNvPr id="13" name="Text Placeholder 5"/>
          <p:cNvSpPr txBox="1"/>
          <p:nvPr/>
        </p:nvSpPr>
        <p:spPr>
          <a:xfrm>
            <a:off x="223474" y="5193990"/>
            <a:ext cx="4584716" cy="1832337"/>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1800" b="1" dirty="0">
                <a:latin typeface="Times New Roman" panose="02020603050405020304" pitchFamily="18" charset="0"/>
                <a:ea typeface="Segoe WPC"/>
                <a:cs typeface="Times New Roman" panose="02020603050405020304" pitchFamily="18" charset="0"/>
                <a:sym typeface="+mn-ea"/>
              </a:rPr>
              <a:t>Demand Side: </a:t>
            </a:r>
            <a:r>
              <a:rPr lang="en-US" altLang="zh-CN" sz="1800" dirty="0">
                <a:latin typeface="Times New Roman" panose="02020603050405020304" pitchFamily="18" charset="0"/>
                <a:ea typeface="Segoe WPC"/>
                <a:cs typeface="Times New Roman" panose="02020603050405020304" pitchFamily="18" charset="0"/>
                <a:sym typeface="+mn-ea"/>
              </a:rPr>
              <a:t>The number of users in China's pan-knowledge payment market reached 430 million in 2020, with a penetration rate of 43% among the overall internet users, and this rate continues to increase.</a:t>
            </a:r>
            <a:endParaRPr lang="en-US" altLang="zh-CN" sz="1800" dirty="0">
              <a:latin typeface="Times New Roman" panose="02020603050405020304" pitchFamily="18" charset="0"/>
              <a:cs typeface="Times New Roman" panose="02020603050405020304" pitchFamily="18" charset="0"/>
            </a:endParaRPr>
          </a:p>
          <a:p>
            <a:pPr lvl="1" algn="just"/>
            <a:endParaRPr lang="en-US" altLang="zh-CN" sz="1800" dirty="0">
              <a:latin typeface="Times New Roman" panose="02020603050405020304" pitchFamily="18" charset="0"/>
              <a:cs typeface="Times New Roman" panose="02020603050405020304" pitchFamily="18" charset="0"/>
            </a:endParaRPr>
          </a:p>
        </p:txBody>
      </p:sp>
      <p:sp>
        <p:nvSpPr>
          <p:cNvPr id="14" name="Text Placeholder 5"/>
          <p:cNvSpPr txBox="1"/>
          <p:nvPr/>
        </p:nvSpPr>
        <p:spPr>
          <a:xfrm>
            <a:off x="4880198" y="5193990"/>
            <a:ext cx="4800742" cy="1512867"/>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1800" b="1" dirty="0">
                <a:latin typeface="Times New Roman" panose="02020603050405020304" pitchFamily="18" charset="0"/>
                <a:ea typeface="Segoe WPC"/>
                <a:cs typeface="Times New Roman" panose="02020603050405020304" pitchFamily="18" charset="0"/>
                <a:sym typeface="+mn-ea"/>
              </a:rPr>
              <a:t>Supply Side: </a:t>
            </a:r>
            <a:r>
              <a:rPr lang="en-US" altLang="zh-CN" sz="1800" dirty="0">
                <a:latin typeface="Times New Roman" panose="02020603050405020304" pitchFamily="18" charset="0"/>
                <a:ea typeface="Segoe WPC"/>
                <a:cs typeface="Times New Roman" panose="02020603050405020304" pitchFamily="18" charset="0"/>
                <a:sym typeface="+mn-ea"/>
              </a:rPr>
              <a:t>The threshold for the pan-knowledge consumption industry has decreased, and the knowledge payment track has seen a continuous expansion of the market scale in recent years, exceeding 67 billion yuan in 2021.</a:t>
            </a:r>
            <a:endParaRPr lang="en-US" altLang="zh-CN" sz="1800"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2"/>
          <a:stretch>
            <a:fillRect/>
          </a:stretch>
        </p:blipFill>
        <p:spPr>
          <a:xfrm>
            <a:off x="5221607" y="2627648"/>
            <a:ext cx="4137406" cy="232556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II:</a:t>
            </a:r>
            <a:r>
              <a:rPr lang="zh-CN" altLang="en-US" dirty="0"/>
              <a:t> </a:t>
            </a:r>
            <a:r>
              <a:rPr lang="en-US" altLang="zh-CN" dirty="0"/>
              <a:t>IPO Review</a:t>
            </a:r>
            <a:endParaRPr lang="en-US" dirty="0"/>
          </a:p>
        </p:txBody>
      </p:sp>
      <p:sp>
        <p:nvSpPr>
          <p:cNvPr id="4" name="文本框 3"/>
          <p:cNvSpPr txBox="1"/>
          <p:nvPr/>
        </p:nvSpPr>
        <p:spPr>
          <a:xfrm>
            <a:off x="3674441" y="3069754"/>
            <a:ext cx="2548908" cy="584775"/>
          </a:xfrm>
          <a:prstGeom prst="rect">
            <a:avLst/>
          </a:prstGeom>
          <a:noFill/>
          <a:ln w="6350" cap="flat">
            <a:noFill/>
            <a:miter lim="800000"/>
          </a:ln>
        </p:spPr>
        <p:txBody>
          <a:bodyPr wrap="square">
            <a:spAutoFit/>
          </a:bodyPr>
          <a:lstStyle/>
          <a:p>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IPO Review</a:t>
            </a:r>
            <a:endParaRPr lang="zh-CN" altLang="en-US" sz="3200" b="1"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PART II: IPO Review</a:t>
            </a:r>
            <a:endParaRPr lang="zh-CN" altLang="en-US" dirty="0"/>
          </a:p>
        </p:txBody>
      </p:sp>
      <p:graphicFrame>
        <p:nvGraphicFramePr>
          <p:cNvPr id="9" name="表格 8"/>
          <p:cNvGraphicFramePr>
            <a:graphicFrameLocks noGrp="1"/>
          </p:cNvGraphicFramePr>
          <p:nvPr/>
        </p:nvGraphicFramePr>
        <p:xfrm>
          <a:off x="329088" y="1197546"/>
          <a:ext cx="9231630" cy="5623165"/>
        </p:xfrm>
        <a:graphic>
          <a:graphicData uri="http://schemas.openxmlformats.org/drawingml/2006/table">
            <a:tbl>
              <a:tblPr/>
              <a:tblGrid>
                <a:gridCol w="3533528"/>
                <a:gridCol w="5698102"/>
              </a:tblGrid>
              <a:tr h="282153">
                <a:tc gridSpan="2">
                  <a:txBody>
                    <a:bodyPr/>
                    <a:lstStyle/>
                    <a:p>
                      <a:pPr marL="0" marR="0" lvl="0" indent="0" algn="ctr" defTabSz="958215" rtl="0" eaLnBrk="1" fontAlgn="b" latinLnBrk="0" hangingPunct="1">
                        <a:lnSpc>
                          <a:spcPct val="100000"/>
                        </a:lnSpc>
                        <a:spcBef>
                          <a:spcPts val="0"/>
                        </a:spcBef>
                        <a:spcAft>
                          <a:spcPts val="0"/>
                        </a:spcAft>
                        <a:buClrTx/>
                        <a:buSzTx/>
                        <a:buFontTx/>
                        <a:buNone/>
                        <a:defRPr/>
                      </a:pPr>
                      <a:r>
                        <a:rPr lang="en-US" altLang="zh-CN" sz="1600" b="1"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Zhihu</a:t>
                      </a:r>
                      <a:r>
                        <a:rPr lang="en-US" altLang="zh-CN" sz="16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-W (2390.HK) Offering Details</a:t>
                      </a:r>
                      <a:endParaRPr lang="en-US" altLang="zh-CN" sz="1600" b="1"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282153">
                <a:tc>
                  <a:txBody>
                    <a:bodyPr/>
                    <a:lstStyle/>
                    <a:p>
                      <a:pPr algn="ctr" fontAlgn="b"/>
                      <a:r>
                        <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Item</a:t>
                      </a:r>
                      <a:endPar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Details</a:t>
                      </a:r>
                      <a:endPar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r>
              <a:tr h="282153">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Subscription Date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2022-04-11 Monday</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282153">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Name and Code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Zhihu</a:t>
                      </a: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-W (2390.HK)</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Sponsors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Credit Suisse, JPMorgan, CICC, China Merchants Securities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Listing Date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April 22, 2022 (Friday)</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282153">
                <a:tc>
                  <a:txBody>
                    <a:bodyPr/>
                    <a:lstStyle/>
                    <a:p>
                      <a:pPr algn="ctr" fontAlgn="b"/>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Offering Price</a:t>
                      </a:r>
                      <a:endPar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i="0" u="none" strike="noStrike" kern="1200" dirty="0">
                          <a:solidFill>
                            <a:srgbClr val="9B1717"/>
                          </a:solidFill>
                          <a:effectLst/>
                          <a:latin typeface="Times New Roman" panose="02020603050405020304" pitchFamily="18" charset="0"/>
                          <a:ea typeface="+mn-ea"/>
                          <a:cs typeface="Times New Roman" panose="02020603050405020304" pitchFamily="18" charset="0"/>
                        </a:rPr>
                        <a:t>HKD 51.80</a:t>
                      </a:r>
                      <a:endParaRPr lang="en-US" sz="1600" b="1" i="0" u="none" strike="noStrike" kern="1200" dirty="0">
                        <a:solidFill>
                          <a:srgbClr val="9B1717"/>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67898">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Fundraising Amount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The company will not receive any proceeds from the global offering. All net proceeds from the global offering will go to the selling shareholders.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Shares per Lot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100 shares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Entry Fee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HKD 5,232.21</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Offering Period</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April 11, 2022 - April 14, 2022</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Total Offering Shares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26 million shares (subject to adjustment and at the option of the Over-Allotment)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International Placement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23.4 million shares (subject to adjustment and at the option of the Over-Allotment), approximately 90%</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Public Offering</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2.6 million shares (subject to adjustment and at the option of the Over-Allotment), approximately 10%</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文本框 9"/>
          <p:cNvSpPr txBox="1"/>
          <p:nvPr/>
        </p:nvSpPr>
        <p:spPr>
          <a:xfrm>
            <a:off x="329088" y="986455"/>
            <a:ext cx="2806486" cy="193899"/>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Basic Information of the IPO</a:t>
            </a:r>
            <a:endParaRPr lang="zh-CN" altLang="en-US" sz="1400" b="1"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PART II: IPO Review</a:t>
            </a:r>
            <a:endParaRPr lang="zh-CN" altLang="en-US" dirty="0"/>
          </a:p>
        </p:txBody>
      </p:sp>
      <p:sp>
        <p:nvSpPr>
          <p:cNvPr id="8" name="Text Placeholder 5"/>
          <p:cNvSpPr txBox="1"/>
          <p:nvPr/>
        </p:nvSpPr>
        <p:spPr>
          <a:xfrm>
            <a:off x="-87159" y="909514"/>
            <a:ext cx="9720109" cy="238309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2000" b="1" dirty="0">
                <a:solidFill>
                  <a:srgbClr val="9B1717"/>
                </a:solidFill>
                <a:latin typeface="Times New Roman" panose="02020603050405020304" pitchFamily="18" charset="0"/>
                <a:cs typeface="Times New Roman" panose="02020603050405020304" pitchFamily="18" charset="0"/>
              </a:rPr>
              <a:t>Key features of Zhihu’s IPO:</a:t>
            </a:r>
            <a:endParaRPr lang="en-US" sz="2000" b="1" dirty="0">
              <a:solidFill>
                <a:srgbClr val="9B1717"/>
              </a:solidFill>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dirty="0">
                <a:latin typeface="Times New Roman" panose="02020603050405020304" pitchFamily="18" charset="0"/>
                <a:cs typeface="Times New Roman" panose="02020603050405020304" pitchFamily="18" charset="0"/>
              </a:rPr>
              <a:t>Zhihu's listing on the Hong Kong Stock Exchange (HKEX) this time is in the form of </a:t>
            </a:r>
            <a:r>
              <a:rPr lang="en-US" altLang="zh-CN" sz="1800" b="1" dirty="0">
                <a:solidFill>
                  <a:srgbClr val="FF0000"/>
                </a:solidFill>
                <a:latin typeface="Times New Roman" panose="02020603050405020304" pitchFamily="18" charset="0"/>
                <a:cs typeface="Times New Roman" panose="02020603050405020304" pitchFamily="18" charset="0"/>
              </a:rPr>
              <a:t>a dual primary listing</a:t>
            </a:r>
            <a:r>
              <a:rPr lang="en-US" altLang="zh-CN" sz="1800" dirty="0">
                <a:latin typeface="Times New Roman" panose="02020603050405020304" pitchFamily="18" charset="0"/>
                <a:cs typeface="Times New Roman" panose="02020603050405020304" pitchFamily="18" charset="0"/>
              </a:rPr>
              <a:t>, with the issue price set at HKD 32.06 per share (which is about 40% lower than the </a:t>
            </a:r>
            <a:r>
              <a:rPr lang="en-US" altLang="zh-CN" sz="1800" dirty="0" err="1">
                <a:latin typeface="Times New Roman" panose="02020603050405020304" pitchFamily="18" charset="0"/>
                <a:cs typeface="Times New Roman" panose="02020603050405020304" pitchFamily="18" charset="0"/>
              </a:rPr>
              <a:t>annoted</a:t>
            </a:r>
            <a:r>
              <a:rPr lang="en-US" altLang="zh-CN" sz="1800" dirty="0">
                <a:latin typeface="Times New Roman" panose="02020603050405020304" pitchFamily="18" charset="0"/>
                <a:cs typeface="Times New Roman" panose="02020603050405020304" pitchFamily="18" charset="0"/>
              </a:rPr>
              <a:t> price)(the opening price on the day was HKD 24.95, equivalent to RMB 20.67). A total of 26 million Class A ordinary shares from early investors were offered, and the selling shareholders will receive nearly HKD 800 million in net proceeds from the global offering.</a:t>
            </a:r>
            <a:endParaRPr lang="en-US" altLang="zh-CN" sz="1800" dirty="0">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dirty="0">
                <a:latin typeface="Times New Roman" panose="02020603050405020304" pitchFamily="18" charset="0"/>
                <a:cs typeface="Times New Roman" panose="02020603050405020304" pitchFamily="18" charset="0"/>
              </a:rPr>
              <a:t>At the same time, </a:t>
            </a:r>
            <a:r>
              <a:rPr lang="en-US" altLang="zh-CN" sz="1800" b="1" dirty="0">
                <a:solidFill>
                  <a:srgbClr val="FF0000"/>
                </a:solidFill>
                <a:latin typeface="Times New Roman" panose="02020603050405020304" pitchFamily="18" charset="0"/>
                <a:cs typeface="Times New Roman" panose="02020603050405020304" pitchFamily="18" charset="0"/>
              </a:rPr>
              <a:t>Zhihu did not issue new shares, </a:t>
            </a:r>
            <a:r>
              <a:rPr lang="en-US" altLang="zh-CN" sz="1800" dirty="0">
                <a:latin typeface="Times New Roman" panose="02020603050405020304" pitchFamily="18" charset="0"/>
                <a:cs typeface="Times New Roman" panose="02020603050405020304" pitchFamily="18" charset="0"/>
              </a:rPr>
              <a:t>which means that this return to Hong Kong does not have the purpose of raising funds. Judging from this move, the company has entered the Hong Kong capital market without diluting existing equity, and has also mitigated the delisting risks commonly faced by Chinese companies listed in the U.S.</a:t>
            </a:r>
            <a:endParaRPr lang="en-US" sz="16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014521" y="3959343"/>
            <a:ext cx="7868748" cy="2591162"/>
          </a:xfrm>
          <a:prstGeom prst="rect">
            <a:avLst/>
          </a:prstGeom>
        </p:spPr>
      </p:pic>
      <p:sp>
        <p:nvSpPr>
          <p:cNvPr id="3" name="矩形 2"/>
          <p:cNvSpPr/>
          <p:nvPr/>
        </p:nvSpPr>
        <p:spPr>
          <a:xfrm>
            <a:off x="1021144" y="3959343"/>
            <a:ext cx="2202870" cy="2383096"/>
          </a:xfrm>
          <a:prstGeom prst="rect">
            <a:avLst/>
          </a:prstGeom>
          <a:noFill/>
          <a:ln w="28575" cap="flat">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ln>
                <a:solidFill>
                  <a:srgbClr val="FF0000"/>
                </a:solidFill>
              </a:ln>
              <a:noFill/>
              <a:latin typeface="Arial" panose="020B0604020202020204" pitchFamily="34" charset="0"/>
              <a:cs typeface="Arial" panose="020B0604020202020204" pitchFamily="34" charset="0"/>
            </a:endParaRPr>
          </a:p>
        </p:txBody>
      </p:sp>
      <p:sp>
        <p:nvSpPr>
          <p:cNvPr id="5" name="矩形 4"/>
          <p:cNvSpPr/>
          <p:nvPr/>
        </p:nvSpPr>
        <p:spPr>
          <a:xfrm>
            <a:off x="376384" y="5254924"/>
            <a:ext cx="1296144" cy="720080"/>
          </a:xfrm>
          <a:prstGeom prst="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IPO in NYSE</a:t>
            </a:r>
            <a:endParaRPr lang="en-US" altLang="zh-CN" sz="1400" dirty="0">
              <a:solidFill>
                <a:schemeClr val="bg1"/>
              </a:solidFill>
              <a:latin typeface="Arial" panose="020B0604020202020204" pitchFamily="34" charset="0"/>
              <a:cs typeface="Arial" panose="020B0604020202020204" pitchFamily="34" charset="0"/>
            </a:endParaRPr>
          </a:p>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2021.3.21</a:t>
            </a: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2" name="矩形 11"/>
          <p:cNvSpPr/>
          <p:nvPr/>
        </p:nvSpPr>
        <p:spPr>
          <a:xfrm>
            <a:off x="2566007" y="3776299"/>
            <a:ext cx="1296144" cy="756084"/>
          </a:xfrm>
          <a:prstGeom prst="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IPO in HK</a:t>
            </a:r>
            <a:endParaRPr lang="en-US" altLang="zh-CN" sz="1400" dirty="0">
              <a:solidFill>
                <a:schemeClr val="bg1"/>
              </a:solidFill>
              <a:latin typeface="Arial" panose="020B0604020202020204" pitchFamily="34" charset="0"/>
              <a:cs typeface="Arial" panose="020B0604020202020204" pitchFamily="34" charset="0"/>
            </a:endParaRPr>
          </a:p>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2022.4.22</a:t>
            </a:r>
            <a:endParaRPr lang="zh-CN" altLang="en-US" sz="1400" dirty="0" err="1">
              <a:solidFill>
                <a:schemeClr val="bg1"/>
              </a:solidFill>
              <a:latin typeface="Arial" panose="020B0604020202020204" pitchFamily="34" charset="0"/>
              <a:cs typeface="Arial" panose="020B0604020202020204" pitchFamily="34" charset="0"/>
            </a:endParaRPr>
          </a:p>
        </p:txBody>
      </p:sp>
      <p:cxnSp>
        <p:nvCxnSpPr>
          <p:cNvPr id="13" name="直接箭头连接符 12"/>
          <p:cNvCxnSpPr/>
          <p:nvPr/>
        </p:nvCxnSpPr>
        <p:spPr>
          <a:xfrm flipV="1">
            <a:off x="1057151" y="4941962"/>
            <a:ext cx="6623" cy="276959"/>
          </a:xfrm>
          <a:prstGeom prst="straightConnector1">
            <a:avLst/>
          </a:prstGeom>
          <a:ln w="6350" cap="flat">
            <a:solidFill>
              <a:srgbClr val="C0000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188010" y="4617926"/>
            <a:ext cx="0" cy="720080"/>
          </a:xfrm>
          <a:prstGeom prst="straightConnector1">
            <a:avLst/>
          </a:prstGeom>
          <a:ln w="6350" cap="flat">
            <a:solidFill>
              <a:srgbClr val="9B1717"/>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箭头: 右 19"/>
          <p:cNvSpPr/>
          <p:nvPr/>
        </p:nvSpPr>
        <p:spPr>
          <a:xfrm rot="1992188">
            <a:off x="1310464" y="4358960"/>
            <a:ext cx="1968962" cy="458462"/>
          </a:xfrm>
          <a:prstGeom prst="rightArrow">
            <a:avLst>
              <a:gd name="adj1" fmla="val 28225"/>
              <a:gd name="adj2" fmla="val 59817"/>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2" name="文本框 21"/>
          <p:cNvSpPr txBox="1"/>
          <p:nvPr/>
        </p:nvSpPr>
        <p:spPr>
          <a:xfrm>
            <a:off x="3568746" y="4849589"/>
            <a:ext cx="3034270" cy="369332"/>
          </a:xfrm>
          <a:prstGeom prst="rect">
            <a:avLst/>
          </a:prstGeom>
          <a:noFill/>
          <a:ln w="6350" cap="flat">
            <a:noFill/>
            <a:miter lim="800000"/>
          </a:ln>
        </p:spPr>
        <p:txBody>
          <a:bodyPr wrap="square">
            <a:spAutoFit/>
          </a:bodyPr>
          <a:lstStyle/>
          <a:p>
            <a:r>
              <a:rPr lang="zh-CN" altLang="en-US" sz="1800" dirty="0">
                <a:highlight>
                  <a:srgbClr val="FFFF00"/>
                </a:highlight>
                <a:latin typeface="Times New Roman" panose="02020603050405020304" pitchFamily="18" charset="0"/>
                <a:cs typeface="Times New Roman" panose="02020603050405020304" pitchFamily="18" charset="0"/>
              </a:rPr>
              <a:t>Huge downward pressure</a:t>
            </a:r>
            <a:endParaRPr lang="zh-CN" altLang="en-US" sz="1800" dirty="0">
              <a:highlight>
                <a:srgbClr val="FFFF00"/>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PART II: IPO Review</a:t>
            </a:r>
            <a:endParaRPr lang="zh-CN" altLang="en-US" dirty="0"/>
          </a:p>
        </p:txBody>
      </p:sp>
      <p:sp>
        <p:nvSpPr>
          <p:cNvPr id="8" name="Text Placeholder 5"/>
          <p:cNvSpPr txBox="1"/>
          <p:nvPr/>
        </p:nvSpPr>
        <p:spPr>
          <a:xfrm>
            <a:off x="-87159" y="909514"/>
            <a:ext cx="9720109" cy="238309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2000" b="1" dirty="0">
                <a:solidFill>
                  <a:srgbClr val="9B1717"/>
                </a:solidFill>
                <a:latin typeface="Times New Roman" panose="02020603050405020304" pitchFamily="18" charset="0"/>
                <a:cs typeface="Times New Roman" panose="02020603050405020304" pitchFamily="18" charset="0"/>
              </a:rPr>
              <a:t>The aim of the dual IPO in HK: </a:t>
            </a:r>
            <a:endParaRPr lang="en-US" sz="2000" b="1" dirty="0">
              <a:solidFill>
                <a:srgbClr val="9B1717"/>
              </a:solidFill>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b="1" dirty="0">
                <a:latin typeface="Times New Roman" panose="02020603050405020304" pitchFamily="18" charset="0"/>
                <a:cs typeface="Times New Roman" panose="02020603050405020304" pitchFamily="18" charset="0"/>
              </a:rPr>
              <a:t>Mitigate Risks:</a:t>
            </a:r>
            <a:r>
              <a:rPr lang="en-US" altLang="zh-CN" sz="1800" dirty="0">
                <a:latin typeface="Times New Roman" panose="02020603050405020304" pitchFamily="18" charset="0"/>
                <a:cs typeface="Times New Roman" panose="02020603050405020304" pitchFamily="18" charset="0"/>
              </a:rPr>
              <a:t> the company is seeking to establish a dual primary listing, which provides equal listing status in both Hong Kong and the United States. This is a strategic move to mitigate the risks associated with potential delisting from U.S. exchanges due to regulatory pressures, such as those imposed by the U.S. Securities and Exchange Commission (SEC) under the Holding Foreign Companies Accountable Act. By having a dual primary listing, Zhihu ensures that a delisting in one market does not affect its status in the other, thus providing stability and security for its shareholders.</a:t>
            </a:r>
            <a:endParaRPr lang="en-US" altLang="zh-CN" sz="1800" dirty="0">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b="1" dirty="0">
                <a:latin typeface="Times New Roman" panose="02020603050405020304" pitchFamily="18" charset="0"/>
                <a:cs typeface="Times New Roman" panose="02020603050405020304" pitchFamily="18" charset="0"/>
              </a:rPr>
              <a:t>Enhance Market Value: </a:t>
            </a:r>
            <a:r>
              <a:rPr lang="en-US" altLang="zh-CN" sz="1800" dirty="0">
                <a:latin typeface="Times New Roman" panose="02020603050405020304" pitchFamily="18" charset="0"/>
                <a:cs typeface="Times New Roman" panose="02020603050405020304" pitchFamily="18" charset="0"/>
              </a:rPr>
              <a:t>Zhihu's aim of IPO in HK includes the desire for investors in Hong Kong to better understand the company and assign it a higher market value. The company believes that mainland and Hong Kong investors are more familiar with its products and strategies compared to U.S. investors, which could potentially lead to a more accurate valuation.</a:t>
            </a:r>
            <a:endParaRPr lang="en-US" altLang="zh-CN" sz="1800" dirty="0">
              <a:latin typeface="Times New Roman" panose="02020603050405020304" pitchFamily="18" charset="0"/>
              <a:cs typeface="Times New Roman" panose="02020603050405020304" pitchFamily="18" charset="0"/>
            </a:endParaRPr>
          </a:p>
          <a:p>
            <a:pPr marL="667385" lvl="2" indent="-342900" algn="just">
              <a:buFont typeface="+mj-lt"/>
              <a:buAutoNum type="arabicPeriod"/>
            </a:pPr>
            <a:endParaRPr lang="en-US" altLang="zh-CN" sz="1800" dirty="0">
              <a:latin typeface="Times New Roman" panose="02020603050405020304" pitchFamily="18" charset="0"/>
              <a:cs typeface="Times New Roman" panose="02020603050405020304" pitchFamily="18" charset="0"/>
            </a:endParaRPr>
          </a:p>
          <a:p>
            <a:pPr marL="324485" lvl="2" indent="0" algn="just">
              <a:buNone/>
            </a:pPr>
            <a:r>
              <a:rPr lang="en-US" altLang="zh-CN" sz="2000" b="1" dirty="0">
                <a:solidFill>
                  <a:srgbClr val="9B1717"/>
                </a:solidFill>
                <a:latin typeface="Times New Roman" panose="02020603050405020304" pitchFamily="18" charset="0"/>
                <a:cs typeface="Times New Roman" panose="02020603050405020304" pitchFamily="18" charset="0"/>
              </a:rPr>
              <a:t>The timing of the Zhihu’s IPO in HK: </a:t>
            </a:r>
            <a:endParaRPr lang="en-US" altLang="zh-CN" sz="2000" b="1" dirty="0">
              <a:solidFill>
                <a:srgbClr val="9B1717"/>
              </a:solidFill>
              <a:latin typeface="Times New Roman" panose="02020603050405020304" pitchFamily="18" charset="0"/>
              <a:cs typeface="Times New Roman" panose="02020603050405020304" pitchFamily="18" charset="0"/>
            </a:endParaRPr>
          </a:p>
          <a:p>
            <a:pPr lvl="3" algn="just">
              <a:buFont typeface="Wingdings" panose="05000000000000000000" pitchFamily="2" charset="2"/>
              <a:buChar char="Ø"/>
            </a:pPr>
            <a:endParaRPr lang="en-US" altLang="zh-CN" sz="1800" dirty="0">
              <a:latin typeface="Times New Roman" panose="02020603050405020304" pitchFamily="18" charset="0"/>
              <a:cs typeface="Times New Roman" panose="02020603050405020304" pitchFamily="18" charset="0"/>
            </a:endParaRPr>
          </a:p>
          <a:p>
            <a:pPr lvl="3" algn="just">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The timing of Zhihu's IPO in Hong Kong was strategic, as </a:t>
            </a:r>
            <a:r>
              <a:rPr lang="en-US" altLang="zh-CN" sz="1800" b="1" dirty="0">
                <a:latin typeface="Times New Roman" panose="02020603050405020304" pitchFamily="18" charset="0"/>
                <a:cs typeface="Times New Roman" panose="02020603050405020304" pitchFamily="18" charset="0"/>
              </a:rPr>
              <a:t>it provided a sense of stability and security amidst increasing regulatory scrutiny and delisting risks from the U.S. market</a:t>
            </a:r>
            <a:r>
              <a:rPr lang="en-US" altLang="zh-CN" sz="1800" dirty="0">
                <a:latin typeface="Times New Roman" panose="02020603050405020304" pitchFamily="18" charset="0"/>
                <a:cs typeface="Times New Roman" panose="02020603050405020304" pitchFamily="18" charset="0"/>
              </a:rPr>
              <a:t>. The decision to list at this time was also influenced by the company's internal readiness and the opportunity to present itself to investors who are more attuned to its business model and growth prospects, thus capitalizing on the familiar environment and the support of local investors.</a:t>
            </a:r>
            <a:endParaRPr lang="en-US" altLang="zh-CN" sz="1800" dirty="0">
              <a:latin typeface="Times New Roman" panose="02020603050405020304" pitchFamily="18" charset="0"/>
              <a:cs typeface="Times New Roman" panose="02020603050405020304" pitchFamily="18" charset="0"/>
            </a:endParaRPr>
          </a:p>
          <a:p>
            <a:pPr marL="324485" lvl="2" indent="0" algn="just">
              <a:buNone/>
            </a:pPr>
            <a:endParaRPr lang="en-US" altLang="zh-CN" sz="1400" b="1" dirty="0">
              <a:solidFill>
                <a:srgbClr val="9B1717"/>
              </a:solidFill>
              <a:latin typeface="Times New Roman" panose="02020603050405020304" pitchFamily="18" charset="0"/>
              <a:cs typeface="Times New Roman" panose="02020603050405020304" pitchFamily="18" charset="0"/>
            </a:endParaRPr>
          </a:p>
          <a:p>
            <a:pPr marL="324485" lvl="2" indent="0" algn="just">
              <a:buNone/>
            </a:pPr>
            <a:endParaRPr lang="en-US" altLang="zh-C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III:</a:t>
            </a:r>
            <a:r>
              <a:rPr lang="zh-CN" altLang="en-US" dirty="0"/>
              <a:t> </a:t>
            </a:r>
            <a:r>
              <a:rPr lang="en-US" altLang="zh-CN" dirty="0"/>
              <a:t>Valuation</a:t>
            </a:r>
            <a:endParaRPr lang="en-US" dirty="0"/>
          </a:p>
        </p:txBody>
      </p:sp>
      <p:sp>
        <p:nvSpPr>
          <p:cNvPr id="4" name="文本框 3"/>
          <p:cNvSpPr txBox="1"/>
          <p:nvPr/>
        </p:nvSpPr>
        <p:spPr>
          <a:xfrm>
            <a:off x="819122" y="3069754"/>
            <a:ext cx="8803771" cy="584775"/>
          </a:xfrm>
          <a:prstGeom prst="rect">
            <a:avLst/>
          </a:prstGeom>
          <a:noFill/>
          <a:ln w="6350" cap="flat">
            <a:noFill/>
            <a:miter lim="800000"/>
          </a:ln>
        </p:spPr>
        <p:txBody>
          <a:bodyPr wrap="square">
            <a:spAutoFit/>
          </a:bodyPr>
          <a:lstStyle/>
          <a:p>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Fundamental Valuation &amp; Relative Valuation</a:t>
            </a:r>
            <a:endParaRPr lang="zh-CN" altLang="en-US" sz="3200" b="1"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Calculation of WACC</a:t>
            </a:r>
            <a:endParaRPr lang="zh-CN" altLang="en-US" dirty="0"/>
          </a:p>
        </p:txBody>
      </p:sp>
      <p:graphicFrame>
        <p:nvGraphicFramePr>
          <p:cNvPr id="7" name="Group 3"/>
          <p:cNvGraphicFramePr/>
          <p:nvPr>
            <p:custDataLst>
              <p:tags r:id="rId1"/>
            </p:custDataLst>
          </p:nvPr>
        </p:nvGraphicFramePr>
        <p:xfrm>
          <a:off x="4952205" y="3329997"/>
          <a:ext cx="4584425" cy="3318741"/>
        </p:xfrm>
        <a:graphic>
          <a:graphicData uri="http://schemas.openxmlformats.org/drawingml/2006/table">
            <a:tbl>
              <a:tblPr/>
              <a:tblGrid>
                <a:gridCol w="2412269"/>
                <a:gridCol w="2172156"/>
              </a:tblGrid>
              <a:tr h="368749">
                <a:tc>
                  <a:txBody>
                    <a:bodyPr/>
                    <a:lstStyle/>
                    <a:p>
                      <a:pPr algn="l" fontAlgn="ctr"/>
                      <a:r>
                        <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Beta</a:t>
                      </a:r>
                      <a:endPar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cap="flat">
                      <a:noFill/>
                    </a:lnL>
                    <a:lnR>
                      <a:noFill/>
                    </a:lnR>
                    <a:lnT w="12700" cap="flat" cmpd="sng" algn="ctr">
                      <a:solidFill>
                        <a:srgbClr val="741111"/>
                      </a:solidFill>
                      <a:prstDash val="solid"/>
                      <a:round/>
                      <a:headEnd type="none" w="med" len="med"/>
                      <a:tailEnd type="none" w="med" len="med"/>
                    </a:lnT>
                    <a:lnB>
                      <a:noFill/>
                    </a:lnB>
                    <a:lnTlToBr>
                      <a:noFill/>
                    </a:lnTlToBr>
                    <a:lnBlToTr>
                      <a:noFill/>
                    </a:lnBlToTr>
                    <a:noFill/>
                  </a:tcPr>
                </a:tc>
                <a:tc>
                  <a:txBody>
                    <a:bodyPr/>
                    <a:lstStyle/>
                    <a:p>
                      <a:pPr algn="ctr" fontAlgn="ctr"/>
                      <a:r>
                        <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0.6495</a:t>
                      </a:r>
                      <a:endPar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a:noFill/>
                    </a:lnL>
                    <a:lnR>
                      <a:noFill/>
                    </a:lnR>
                    <a:lnT w="12700" cap="flat" cmpd="sng" algn="ctr">
                      <a:solidFill>
                        <a:srgbClr val="741111"/>
                      </a:solidFill>
                      <a:prstDash val="solid"/>
                      <a:round/>
                      <a:headEnd type="none" w="med" len="med"/>
                      <a:tailEnd type="none" w="med" len="med"/>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D/E ratio</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0.2347</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Tax rate</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15%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Risk free rate</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2.84%</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r>
              <a:tr h="368749">
                <a:tc>
                  <a:txBody>
                    <a:bodyPr/>
                    <a:lstStyle/>
                    <a:p>
                      <a:pPr algn="l" fontAlgn="ct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Expected market rate</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7.19%</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w="12700" cap="flat" cmpd="sng" algn="ctr">
                      <a:noFill/>
                      <a:prstDash val="solid"/>
                      <a:round/>
                      <a:headEnd type="none" w="med" len="med"/>
                      <a:tailEnd type="none" w="med" len="med"/>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Risk premium</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4.35%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Cost of Equity</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5.66%</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Cost of Debt(after tax)</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4.25%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WACC</a:t>
                      </a:r>
                      <a:endPar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cap="flat">
                      <a:noFill/>
                    </a:lnL>
                    <a:lnR>
                      <a:noFill/>
                    </a:lnR>
                    <a:lnT>
                      <a:noFill/>
                    </a:lnT>
                    <a:lnB w="12700" cap="flat" cmpd="sng" algn="ctr">
                      <a:solidFill>
                        <a:srgbClr val="741111"/>
                      </a:solidFill>
                      <a:prstDash val="solid"/>
                      <a:round/>
                      <a:headEnd type="none" w="med" len="med"/>
                      <a:tailEnd type="none" w="med" len="med"/>
                    </a:lnB>
                    <a:lnTlToBr>
                      <a:noFill/>
                    </a:lnTlToBr>
                    <a:lnBlToTr>
                      <a:noFill/>
                    </a:lnBlToTr>
                    <a:noFill/>
                  </a:tcPr>
                </a:tc>
                <a:tc>
                  <a:txBody>
                    <a:bodyPr/>
                    <a:lstStyle/>
                    <a:p>
                      <a:pPr algn="ctr" fontAlgn="ctr"/>
                      <a:r>
                        <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5.33%</a:t>
                      </a:r>
                      <a:endPar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a:noFill/>
                    </a:lnL>
                    <a:lnR>
                      <a:noFill/>
                    </a:lnR>
                    <a:lnT w="12700" cap="flat" cmpd="sng" algn="ctr">
                      <a:noFill/>
                      <a:prstDash val="solid"/>
                      <a:round/>
                      <a:headEnd type="none" w="med" len="med"/>
                      <a:tailEnd type="none" w="med" len="med"/>
                    </a:lnT>
                    <a:lnB w="12700" cap="flat" cmpd="sng" algn="ctr">
                      <a:solidFill>
                        <a:srgbClr val="741111"/>
                      </a:solidFill>
                      <a:prstDash val="solid"/>
                      <a:round/>
                      <a:headEnd type="none" w="med" len="med"/>
                      <a:tailEnd type="none" w="med" len="med"/>
                    </a:lnB>
                    <a:lnTlToBr>
                      <a:noFill/>
                    </a:lnTlToBr>
                    <a:lnBlToTr>
                      <a:noFill/>
                    </a:lnBlToTr>
                    <a:noFill/>
                  </a:tcPr>
                </a:tc>
              </a:tr>
            </a:tbl>
          </a:graphicData>
        </a:graphic>
      </p:graphicFrame>
      <p:sp>
        <p:nvSpPr>
          <p:cNvPr id="8" name="Text Placeholder 5"/>
          <p:cNvSpPr txBox="1"/>
          <p:nvPr/>
        </p:nvSpPr>
        <p:spPr>
          <a:xfrm>
            <a:off x="-87159" y="909514"/>
            <a:ext cx="9991571" cy="238309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r>
              <a:rPr lang="en-US" sz="1800" dirty="0">
                <a:latin typeface="Times New Roman" panose="02020603050405020304" pitchFamily="18" charset="0"/>
                <a:cs typeface="Times New Roman" panose="02020603050405020304" pitchFamily="18" charset="0"/>
              </a:rPr>
              <a:t>Explanations of data resources</a:t>
            </a:r>
            <a:endParaRPr lang="en-US" sz="1800" dirty="0">
              <a:latin typeface="Times New Roman" panose="02020603050405020304" pitchFamily="18" charset="0"/>
              <a:cs typeface="Times New Roman" panose="02020603050405020304" pitchFamily="18" charset="0"/>
            </a:endParaRPr>
          </a:p>
          <a:p>
            <a:pPr lvl="2"/>
            <a:r>
              <a:rPr lang="en-US" altLang="zh-CN" sz="1600" dirty="0">
                <a:latin typeface="Times New Roman" panose="02020603050405020304" pitchFamily="18" charset="0"/>
                <a:cs typeface="Times New Roman" panose="02020603050405020304" pitchFamily="18" charset="0"/>
              </a:rPr>
              <a:t>Industry Beta: weekly</a:t>
            </a:r>
            <a:r>
              <a:rPr lang="en-US" sz="1600" dirty="0">
                <a:latin typeface="Times New Roman" panose="02020603050405020304" pitchFamily="18" charset="0"/>
                <a:cs typeface="Times New Roman" panose="02020603050405020304" pitchFamily="18" charset="0"/>
              </a:rPr>
              <a:t> rate of return of the </a:t>
            </a:r>
            <a:r>
              <a:rPr lang="en-US" altLang="zh-CN" sz="1600" b="0" i="0" u="none" strike="noStrike" dirty="0">
                <a:effectLst/>
                <a:latin typeface="Times New Roman" panose="02020603050405020304" pitchFamily="18" charset="0"/>
                <a:cs typeface="Times New Roman" panose="02020603050405020304" pitchFamily="18" charset="0"/>
              </a:rPr>
              <a:t>Internet and related services </a:t>
            </a:r>
            <a:r>
              <a:rPr lang="en-US" sz="1600" dirty="0">
                <a:latin typeface="Times New Roman" panose="02020603050405020304" pitchFamily="18" charset="0"/>
                <a:cs typeface="Times New Roman" panose="02020603050405020304" pitchFamily="18" charset="0"/>
              </a:rPr>
              <a:t>firms in CSI, at the period of 2021/10/21 to 2022/04/21</a:t>
            </a:r>
            <a:endParaRPr lang="en-US" sz="1600" dirty="0">
              <a:latin typeface="Times New Roman" panose="02020603050405020304" pitchFamily="18" charset="0"/>
              <a:cs typeface="Times New Roman" panose="02020603050405020304" pitchFamily="18" charset="0"/>
            </a:endParaRPr>
          </a:p>
          <a:p>
            <a:pPr lvl="2"/>
            <a:r>
              <a:rPr lang="en-US" sz="1600" dirty="0">
                <a:latin typeface="Times New Roman" panose="02020603050405020304" pitchFamily="18" charset="0"/>
                <a:cs typeface="Times New Roman" panose="02020603050405020304" pitchFamily="18" charset="0"/>
              </a:rPr>
              <a:t>Risk free rate: the rate of 10-years government bond</a:t>
            </a:r>
            <a:endParaRPr lang="en-US" sz="1600" dirty="0">
              <a:latin typeface="Times New Roman" panose="02020603050405020304" pitchFamily="18" charset="0"/>
              <a:cs typeface="Times New Roman" panose="02020603050405020304" pitchFamily="18" charset="0"/>
            </a:endParaRPr>
          </a:p>
          <a:p>
            <a:pPr lvl="2"/>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Expected market rate of return</a:t>
            </a:r>
            <a:r>
              <a:rPr lang="en-US" altLang="zh-CN" sz="1600" dirty="0">
                <a:latin typeface="Times New Roman" panose="02020603050405020304" pitchFamily="18" charset="0"/>
                <a:cs typeface="Times New Roman" panose="02020603050405020304" pitchFamily="18" charset="0"/>
              </a:rPr>
              <a:t>: annualized rate of return of Hang Seng Technology index, past five years</a:t>
            </a:r>
            <a:endParaRPr lang="en-US" sz="1600" dirty="0">
              <a:latin typeface="Times New Roman" panose="02020603050405020304" pitchFamily="18" charset="0"/>
              <a:cs typeface="Times New Roman" panose="02020603050405020304" pitchFamily="18" charset="0"/>
            </a:endParaRPr>
          </a:p>
          <a:p>
            <a:pPr lvl="2"/>
            <a:r>
              <a:rPr lang="en-US" sz="1600" dirty="0">
                <a:latin typeface="Times New Roman" panose="02020603050405020304" pitchFamily="18" charset="0"/>
                <a:cs typeface="Times New Roman" panose="02020603050405020304" pitchFamily="18" charset="0"/>
              </a:rPr>
              <a:t>Cost of debt: combination of short-term debt and long-term debt</a:t>
            </a:r>
            <a:endParaRPr lang="en-US" sz="1600" dirty="0">
              <a:latin typeface="Times New Roman" panose="02020603050405020304" pitchFamily="18" charset="0"/>
              <a:cs typeface="Times New Roman" panose="02020603050405020304" pitchFamily="18" charset="0"/>
            </a:endParaRPr>
          </a:p>
          <a:p>
            <a:pPr lvl="2"/>
            <a:r>
              <a:rPr lang="en-US" sz="1600" dirty="0">
                <a:latin typeface="Times New Roman" panose="02020603050405020304" pitchFamily="18" charset="0"/>
                <a:cs typeface="Times New Roman" panose="02020603050405020304" pitchFamily="18" charset="0"/>
              </a:rPr>
              <a:t>Calculation was done in </a:t>
            </a:r>
            <a:r>
              <a:rPr lang="en-US" sz="1600" dirty="0" err="1">
                <a:latin typeface="Times New Roman" panose="02020603050405020304" pitchFamily="18" charset="0"/>
                <a:cs typeface="Times New Roman" panose="02020603050405020304" pitchFamily="18" charset="0"/>
              </a:rPr>
              <a:t>iFind</a:t>
            </a:r>
            <a:endParaRPr lang="en-US" sz="1400" dirty="0">
              <a:latin typeface="Times New Roman" panose="02020603050405020304" pitchFamily="18" charset="0"/>
              <a:cs typeface="Times New Roman" panose="02020603050405020304" pitchFamily="18" charset="0"/>
            </a:endParaRPr>
          </a:p>
        </p:txBody>
      </p:sp>
      <p:graphicFrame>
        <p:nvGraphicFramePr>
          <p:cNvPr id="9" name="表格 8"/>
          <p:cNvGraphicFramePr>
            <a:graphicFrameLocks noGrp="1"/>
          </p:cNvGraphicFramePr>
          <p:nvPr/>
        </p:nvGraphicFramePr>
        <p:xfrm>
          <a:off x="325726" y="3329997"/>
          <a:ext cx="4086420" cy="3318738"/>
        </p:xfrm>
        <a:graphic>
          <a:graphicData uri="http://schemas.openxmlformats.org/drawingml/2006/table">
            <a:tbl>
              <a:tblPr/>
              <a:tblGrid>
                <a:gridCol w="1957082"/>
                <a:gridCol w="2129338"/>
              </a:tblGrid>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Index</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Hang Seng Index(HIS)</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Sector</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Internet and related services</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Unit of Time</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Week</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Time Range (six months)</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2021/10/21-2022/04/21</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457176">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Excluding Financial Leverage (D/E)</a:t>
                      </a:r>
                      <a:endParaRPr 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By market value</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457176">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Weighted method</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Total Market Value Weighted Average</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sz="1400" b="0" i="0" u="none" strike="noStrike" dirty="0">
                          <a:effectLst/>
                          <a:latin typeface="Times New Roman" panose="02020603050405020304" pitchFamily="18" charset="0"/>
                          <a:cs typeface="Times New Roman" panose="02020603050405020304" pitchFamily="18" charset="0"/>
                        </a:rPr>
                        <a:t>Original Beta</a:t>
                      </a:r>
                      <a:endParaRPr 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0.5066</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Weighted Adjusted Beta</a:t>
                      </a:r>
                      <a:endParaRPr 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0.6694</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457176">
                <a:tc>
                  <a:txBody>
                    <a:bodyPr/>
                    <a:lstStyle/>
                    <a:p>
                      <a:pPr algn="l" fontAlgn="b"/>
                      <a:r>
                        <a:rPr lang="en-US" altLang="zh-CN" sz="1400" b="1" i="0" u="none" strike="noStrike" dirty="0">
                          <a:solidFill>
                            <a:srgbClr val="AA190B"/>
                          </a:solidFill>
                          <a:effectLst/>
                          <a:latin typeface="Times New Roman" panose="02020603050405020304" pitchFamily="18" charset="0"/>
                          <a:cs typeface="Times New Roman" panose="02020603050405020304" pitchFamily="18" charset="0"/>
                        </a:rPr>
                        <a:t>Weighted Unlevered Adjusted Beta</a:t>
                      </a:r>
                      <a:endParaRPr lang="en-US" sz="1400" b="1" i="0" u="none" strike="noStrike" dirty="0">
                        <a:solidFill>
                          <a:srgbClr val="AA190B"/>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1" i="0" u="none" strike="noStrike" dirty="0">
                          <a:solidFill>
                            <a:srgbClr val="AA190B"/>
                          </a:solidFill>
                          <a:effectLst/>
                          <a:latin typeface="Times New Roman" panose="02020603050405020304" pitchFamily="18" charset="0"/>
                          <a:cs typeface="Times New Roman" panose="02020603050405020304" pitchFamily="18" charset="0"/>
                        </a:rPr>
                        <a:t>0.6495</a:t>
                      </a:r>
                      <a:endParaRPr lang="en-US" altLang="zh-CN" sz="1400" b="1" i="0" u="none" strike="noStrike" dirty="0">
                        <a:solidFill>
                          <a:srgbClr val="AA190B"/>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文本框 9"/>
          <p:cNvSpPr txBox="1"/>
          <p:nvPr/>
        </p:nvSpPr>
        <p:spPr>
          <a:xfrm>
            <a:off x="309516" y="3069754"/>
            <a:ext cx="1005083" cy="193899"/>
          </a:xfrm>
          <a:prstGeom prst="rect">
            <a:avLst/>
          </a:prstGeom>
          <a:noFill/>
          <a:ln w="6350" cap="flat">
            <a:noFill/>
            <a:miter lim="800000"/>
          </a:ln>
        </p:spPr>
        <p:txBody>
          <a:bodyPr wrap="non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Beta Cal</a:t>
            </a:r>
            <a:endParaRPr lang="zh-CN" altLang="en-US" sz="1400" b="1" dirty="0">
              <a:latin typeface="Arial" panose="020B0604020202020204" pitchFamily="34" charset="0"/>
              <a:cs typeface="Arial" panose="020B0604020202020204" pitchFamily="34" charset="0"/>
            </a:endParaRPr>
          </a:p>
        </p:txBody>
      </p:sp>
      <p:sp>
        <p:nvSpPr>
          <p:cNvPr id="11" name="文本框 10"/>
          <p:cNvSpPr txBox="1"/>
          <p:nvPr/>
        </p:nvSpPr>
        <p:spPr>
          <a:xfrm>
            <a:off x="4736182" y="3069754"/>
            <a:ext cx="1166730" cy="193899"/>
          </a:xfrm>
          <a:prstGeom prst="rect">
            <a:avLst/>
          </a:prstGeom>
          <a:noFill/>
          <a:ln w="6350" cap="flat">
            <a:noFill/>
            <a:miter lim="800000"/>
          </a:ln>
        </p:spPr>
        <p:txBody>
          <a:bodyPr wrap="non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WACC Cal</a:t>
            </a:r>
            <a:endParaRPr lang="zh-CN" altLang="en-US" sz="1400" b="1" dirty="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grpSp>
        <p:nvGrpSpPr>
          <p:cNvPr id="3" name="组合 2"/>
          <p:cNvGrpSpPr/>
          <p:nvPr/>
        </p:nvGrpSpPr>
        <p:grpSpPr>
          <a:xfrm>
            <a:off x="74518" y="1015154"/>
            <a:ext cx="4802311" cy="2662714"/>
            <a:chOff x="74518" y="1015154"/>
            <a:chExt cx="5380905" cy="2662714"/>
          </a:xfrm>
        </p:grpSpPr>
        <p:sp>
          <p:nvSpPr>
            <p:cNvPr id="7" name="Text Placeholder 5"/>
            <p:cNvSpPr txBox="1"/>
            <p:nvPr/>
          </p:nvSpPr>
          <p:spPr>
            <a:xfrm>
              <a:off x="78236" y="1264786"/>
              <a:ext cx="5377187" cy="2413082"/>
            </a:xfrm>
            <a:prstGeom prst="rect">
              <a:avLst/>
            </a:prstGeom>
            <a:ln w="12700">
              <a:solidFill>
                <a:schemeClr val="bg2"/>
              </a:solidFill>
            </a:ln>
          </p:spPr>
          <p:txBody>
            <a:bodyPr wrap="square" lIns="35993" tIns="35993" rIns="35993" bIns="35993"/>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2" name="组合 1"/>
            <p:cNvGrpSpPr/>
            <p:nvPr/>
          </p:nvGrpSpPr>
          <p:grpSpPr>
            <a:xfrm>
              <a:off x="74518" y="1015154"/>
              <a:ext cx="5380905" cy="2662714"/>
              <a:chOff x="74518" y="1015154"/>
              <a:chExt cx="5380905" cy="2662714"/>
            </a:xfrm>
          </p:grpSpPr>
          <p:sp>
            <p:nvSpPr>
              <p:cNvPr id="6" name="Text Box 10"/>
              <p:cNvSpPr txBox="1">
                <a:spLocks noChangeArrowheads="1"/>
              </p:cNvSpPr>
              <p:nvPr>
                <p:custDataLst>
                  <p:tags r:id="rId4"/>
                </p:custDataLst>
              </p:nvPr>
            </p:nvSpPr>
            <p:spPr bwMode="auto">
              <a:xfrm>
                <a:off x="78236" y="1015154"/>
                <a:ext cx="5377187" cy="249632"/>
              </a:xfrm>
              <a:prstGeom prst="rect">
                <a:avLst/>
              </a:prstGeom>
              <a:solidFill>
                <a:schemeClr val="bg2"/>
              </a:solidFill>
              <a:ln w="12700" algn="ctr">
                <a:solidFill>
                  <a:schemeClr val="bg2"/>
                </a:solidFill>
                <a:miter lim="800000"/>
                <a:tailEnd type="none" w="sm" len="med"/>
              </a:ln>
            </p:spPr>
            <p:txBody>
              <a:bodyPr lIns="35993" tIns="35993" rIns="35993" bIns="35993" anchor="ctr" anchorCtr="1"/>
              <a:lstStyle/>
              <a:p>
                <a:pPr algn="ctr" defTabSz="957580"/>
                <a:r>
                  <a:rPr lang="en-US" sz="1400" b="1" dirty="0">
                    <a:solidFill>
                      <a:schemeClr val="bg1"/>
                    </a:solidFill>
                    <a:latin typeface="Times New Roman" panose="02020603050405020304" pitchFamily="18" charset="0"/>
                    <a:cs typeface="Times New Roman" panose="02020603050405020304" pitchFamily="18" charset="0"/>
                  </a:rPr>
                  <a:t>Revenue and Increase</a:t>
                </a:r>
                <a:endParaRPr lang="en-US" sz="1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5" name="图表 14"/>
              <p:cNvGraphicFramePr/>
              <p:nvPr/>
            </p:nvGraphicFramePr>
            <p:xfrm>
              <a:off x="74518" y="1279466"/>
              <a:ext cx="5377187" cy="2398402"/>
            </p:xfrm>
            <a:graphic>
              <a:graphicData uri="http://schemas.openxmlformats.org/drawingml/2006/chart">
                <c:chart xmlns:c="http://schemas.openxmlformats.org/drawingml/2006/chart" xmlns:r="http://schemas.openxmlformats.org/officeDocument/2006/relationships" r:id="rId1"/>
              </a:graphicData>
            </a:graphic>
          </p:graphicFrame>
        </p:grpSp>
        <p:sp>
          <p:nvSpPr>
            <p:cNvPr id="16" name="文本框 15"/>
            <p:cNvSpPr txBox="1"/>
            <p:nvPr/>
          </p:nvSpPr>
          <p:spPr>
            <a:xfrm>
              <a:off x="1575342" y="1564839"/>
              <a:ext cx="2232212" cy="110800"/>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800" dirty="0">
                  <a:solidFill>
                    <a:schemeClr val="accent3">
                      <a:lumMod val="75000"/>
                    </a:schemeClr>
                  </a:solidFill>
                  <a:latin typeface="Times New Roman" panose="02020603050405020304" pitchFamily="18" charset="0"/>
                  <a:cs typeface="Times New Roman" panose="02020603050405020304" pitchFamily="18" charset="0"/>
                </a:rPr>
                <a:t>(Revenue in  millions of RMB)</a:t>
              </a:r>
              <a:endParaRPr lang="zh-CN" altLang="en-US" sz="800" dirty="0">
                <a:solidFill>
                  <a:schemeClr val="accent3">
                    <a:lumMod val="75000"/>
                  </a:schemeClr>
                </a:solidFill>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5024214" y="1015154"/>
            <a:ext cx="4741803" cy="2876511"/>
            <a:chOff x="5744294" y="1024119"/>
            <a:chExt cx="5226059" cy="2876511"/>
          </a:xfrm>
        </p:grpSpPr>
        <p:grpSp>
          <p:nvGrpSpPr>
            <p:cNvPr id="5" name="组合 4"/>
            <p:cNvGrpSpPr/>
            <p:nvPr/>
          </p:nvGrpSpPr>
          <p:grpSpPr>
            <a:xfrm>
              <a:off x="5744294" y="1024119"/>
              <a:ext cx="5226059" cy="2653749"/>
              <a:chOff x="5744294" y="1024119"/>
              <a:chExt cx="5226059" cy="2653749"/>
            </a:xfrm>
          </p:grpSpPr>
          <p:sp>
            <p:nvSpPr>
              <p:cNvPr id="9" name="Text Box 10"/>
              <p:cNvSpPr txBox="1">
                <a:spLocks noChangeArrowheads="1"/>
              </p:cNvSpPr>
              <p:nvPr>
                <p:custDataLst>
                  <p:tags r:id="rId5"/>
                </p:custDataLst>
              </p:nvPr>
            </p:nvSpPr>
            <p:spPr bwMode="auto">
              <a:xfrm>
                <a:off x="5744294" y="1024119"/>
                <a:ext cx="5226059" cy="249632"/>
              </a:xfrm>
              <a:prstGeom prst="rect">
                <a:avLst/>
              </a:prstGeom>
              <a:solidFill>
                <a:schemeClr val="bg2"/>
              </a:solidFill>
              <a:ln w="12700" algn="ctr">
                <a:solidFill>
                  <a:schemeClr val="bg2"/>
                </a:solidFill>
                <a:miter lim="800000"/>
                <a:tailEnd type="none" w="sm" len="med"/>
              </a:ln>
            </p:spPr>
            <p:txBody>
              <a:bodyPr lIns="35993" tIns="35993" rIns="35993" bIns="35993" anchor="ctr" anchorCtr="1"/>
              <a:lstStyle/>
              <a:p>
                <a:pPr algn="ctr" defTabSz="957580"/>
                <a:r>
                  <a:rPr lang="en-US" sz="1400" b="1" dirty="0">
                    <a:solidFill>
                      <a:schemeClr val="bg1"/>
                    </a:solidFill>
                    <a:latin typeface="Times New Roman" panose="02020603050405020304" pitchFamily="18" charset="0"/>
                    <a:cs typeface="Times New Roman" panose="02020603050405020304" pitchFamily="18" charset="0"/>
                  </a:rPr>
                  <a:t>Revenue Breakdown</a:t>
                </a:r>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0" name="Text Placeholder 5"/>
              <p:cNvSpPr txBox="1"/>
              <p:nvPr/>
            </p:nvSpPr>
            <p:spPr>
              <a:xfrm>
                <a:off x="5744294" y="1273751"/>
                <a:ext cx="5226059" cy="2404117"/>
              </a:xfrm>
              <a:prstGeom prst="rect">
                <a:avLst/>
              </a:prstGeom>
              <a:ln w="12700">
                <a:solidFill>
                  <a:schemeClr val="bg2"/>
                </a:solidFill>
              </a:ln>
            </p:spPr>
            <p:txBody>
              <a:bodyPr wrap="square" lIns="35993" tIns="35993" rIns="35993" bIns="35993"/>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17" name="图表 16"/>
            <p:cNvGraphicFramePr/>
            <p:nvPr/>
          </p:nvGraphicFramePr>
          <p:xfrm>
            <a:off x="5744294" y="1188895"/>
            <a:ext cx="5226059" cy="2711735"/>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21" name="组合 20"/>
          <p:cNvGrpSpPr/>
          <p:nvPr/>
        </p:nvGrpSpPr>
        <p:grpSpPr>
          <a:xfrm>
            <a:off x="78236" y="3862082"/>
            <a:ext cx="9687781" cy="2719555"/>
            <a:chOff x="78236" y="3928845"/>
            <a:chExt cx="10892117" cy="2719555"/>
          </a:xfrm>
        </p:grpSpPr>
        <p:sp>
          <p:nvSpPr>
            <p:cNvPr id="11" name="Text Box 10"/>
            <p:cNvSpPr txBox="1">
              <a:spLocks noChangeArrowheads="1"/>
            </p:cNvSpPr>
            <p:nvPr>
              <p:custDataLst>
                <p:tags r:id="rId6"/>
              </p:custDataLst>
            </p:nvPr>
          </p:nvSpPr>
          <p:spPr bwMode="auto">
            <a:xfrm>
              <a:off x="78236" y="3928845"/>
              <a:ext cx="10892117" cy="249555"/>
            </a:xfrm>
            <a:prstGeom prst="rect">
              <a:avLst/>
            </a:prstGeom>
            <a:solidFill>
              <a:schemeClr val="bg2"/>
            </a:solidFill>
            <a:ln w="12700" algn="ctr">
              <a:solidFill>
                <a:schemeClr val="bg2"/>
              </a:solidFill>
              <a:miter lim="800000"/>
              <a:tailEnd type="none" w="sm" len="med"/>
            </a:ln>
          </p:spPr>
          <p:txBody>
            <a:bodyPr lIns="35993" tIns="35993" rIns="35993" bIns="35993" anchor="ctr" anchorCtr="1"/>
            <a:lstStyle/>
            <a:p>
              <a:pPr algn="ctr" defTabSz="957580"/>
              <a:r>
                <a:rPr lang="en-US" sz="1400" b="1" dirty="0">
                  <a:solidFill>
                    <a:schemeClr val="bg1"/>
                  </a:solidFill>
                  <a:latin typeface="Times New Roman" panose="02020603050405020304" pitchFamily="18" charset="0"/>
                  <a:cs typeface="Times New Roman" panose="02020603050405020304" pitchFamily="18" charset="0"/>
                </a:rPr>
                <a:t>Expense</a:t>
              </a:r>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2" name="Text Placeholder 5"/>
            <p:cNvSpPr txBox="1"/>
            <p:nvPr/>
          </p:nvSpPr>
          <p:spPr>
            <a:xfrm>
              <a:off x="78236" y="4178399"/>
              <a:ext cx="10892117" cy="2470001"/>
            </a:xfrm>
            <a:prstGeom prst="rect">
              <a:avLst/>
            </a:prstGeom>
            <a:ln w="12700">
              <a:solidFill>
                <a:schemeClr val="bg2"/>
              </a:solidFill>
            </a:ln>
          </p:spPr>
          <p:txBody>
            <a:bodyPr wrap="square" lIns="35993" tIns="35993" rIns="35993" bIns="35993"/>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Times New Roman" panose="02020603050405020304" pitchFamily="18" charset="0"/>
                <a:cs typeface="Times New Roman" panose="02020603050405020304" pitchFamily="18" charset="0"/>
              </a:endParaRPr>
            </a:p>
          </p:txBody>
        </p:sp>
        <p:sp>
          <p:nvSpPr>
            <p:cNvPr id="18" name="文本框 17"/>
            <p:cNvSpPr txBox="1"/>
            <p:nvPr/>
          </p:nvSpPr>
          <p:spPr>
            <a:xfrm>
              <a:off x="5600495" y="4220945"/>
              <a:ext cx="5302250" cy="2215991"/>
            </a:xfrm>
            <a:prstGeom prst="rect">
              <a:avLst/>
            </a:prstGeom>
            <a:noFill/>
            <a:ln w="6350" cap="flat">
              <a:noFill/>
              <a:miter lim="800000"/>
            </a:ln>
          </p:spPr>
          <p:txBody>
            <a:bodyPr wrap="square" lIns="0" tIns="0" rIns="0" bIns="0" rtlCol="0" anchor="t" anchorCtr="0">
              <a:spAutoFit/>
            </a:bodyPr>
            <a:lstStyle/>
            <a:p>
              <a:pPr algn="just"/>
              <a:r>
                <a:rPr lang="en-US" altLang="zh-CN" sz="1200" b="1" dirty="0">
                  <a:latin typeface="Times New Roman" panose="02020603050405020304" pitchFamily="18" charset="0"/>
                  <a:cs typeface="Times New Roman" panose="02020603050405020304" pitchFamily="18" charset="0"/>
                </a:rPr>
                <a:t>Main Expense Analysis</a:t>
              </a:r>
              <a:endParaRPr lang="en-US" altLang="zh-CN" sz="1200" b="1"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r>
                <a:rPr lang="en-US" altLang="zh-CN" sz="1200" dirty="0">
                  <a:latin typeface="Times New Roman" panose="02020603050405020304" pitchFamily="18" charset="0"/>
                  <a:cs typeface="Times New Roman" panose="02020603050405020304" pitchFamily="18" charset="0"/>
                </a:rPr>
                <a:t>During the period from 2020 to 2021, the average sales expense ratio was 45%. This was primarily due to an increase in promotion and advertising costs related to attracting new users and enhancing brand recognition. </a:t>
              </a:r>
              <a:endParaRPr lang="en-US" altLang="zh-CN" sz="1200"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r>
                <a:rPr lang="en-US" altLang="zh-CN" sz="1200" dirty="0">
                  <a:latin typeface="Times New Roman" panose="02020603050405020304" pitchFamily="18" charset="0"/>
                  <a:cs typeface="Times New Roman" panose="02020603050405020304" pitchFamily="18" charset="0"/>
                </a:rPr>
                <a:t>In the other hand, the average administrative expense ratio was 41.8%, mainly due to an increase in equity incentive expenses and the costs incurred from the company's dual listing on the Hong Kong Stock Exchange.</a:t>
              </a:r>
              <a:endParaRPr lang="en-US" altLang="zh-CN" sz="1200"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endParaRPr lang="en-US" altLang="zh-CN" sz="1200" dirty="0">
                <a:latin typeface="Times New Roman" panose="02020603050405020304" pitchFamily="18" charset="0"/>
                <a:cs typeface="Times New Roman" panose="02020603050405020304" pitchFamily="18" charset="0"/>
              </a:endParaRPr>
            </a:p>
            <a:p>
              <a:pPr algn="just"/>
              <a:r>
                <a:rPr lang="en-US" altLang="zh-CN" sz="1200" b="1" dirty="0">
                  <a:latin typeface="Times New Roman" panose="02020603050405020304" pitchFamily="18" charset="0"/>
                  <a:cs typeface="Times New Roman" panose="02020603050405020304" pitchFamily="18" charset="0"/>
                </a:rPr>
                <a:t>Future Main Expense Ratio Forecast</a:t>
              </a:r>
              <a:endParaRPr lang="en-US" altLang="zh-CN" sz="1200" b="1"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r>
                <a:rPr lang="en-US" altLang="zh-CN" sz="1200" dirty="0">
                  <a:latin typeface="Times New Roman" panose="02020603050405020304" pitchFamily="18" charset="0"/>
                  <a:cs typeface="Times New Roman" panose="02020603050405020304" pitchFamily="18" charset="0"/>
                </a:rPr>
                <a:t>It is expected that the administrative expense ratio and the sales expense ratio will decrease annually from 2022 to 2026 to 10% and 25% respectively, and remain stable thereafter.</a:t>
              </a:r>
              <a:endParaRPr lang="en-US" altLang="zh-CN" sz="1200" dirty="0">
                <a:latin typeface="Times New Roman" panose="02020603050405020304" pitchFamily="18" charset="0"/>
                <a:cs typeface="Times New Roman" panose="02020603050405020304" pitchFamily="18" charset="0"/>
              </a:endParaRPr>
            </a:p>
          </p:txBody>
        </p:sp>
        <p:graphicFrame>
          <p:nvGraphicFramePr>
            <p:cNvPr id="19" name="图表 18"/>
            <p:cNvGraphicFramePr/>
            <p:nvPr/>
          </p:nvGraphicFramePr>
          <p:xfrm>
            <a:off x="78236" y="4088721"/>
            <a:ext cx="5377187" cy="2559679"/>
          </p:xfrm>
          <a:graphic>
            <a:graphicData uri="http://schemas.openxmlformats.org/drawingml/2006/chart">
              <c:chart xmlns:c="http://schemas.openxmlformats.org/drawingml/2006/chart" xmlns:r="http://schemas.openxmlformats.org/officeDocument/2006/relationships" r:id="rId3"/>
            </a:graphicData>
          </a:graphic>
        </p:graphicFrame>
      </p:grpSp>
      <p:sp>
        <p:nvSpPr>
          <p:cNvPr id="22" name="Text Placeholder 5"/>
          <p:cNvSpPr txBox="1"/>
          <p:nvPr/>
        </p:nvSpPr>
        <p:spPr>
          <a:xfrm>
            <a:off x="-16452" y="625482"/>
            <a:ext cx="9720109" cy="36126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sz="2000" b="1" dirty="0">
                <a:solidFill>
                  <a:srgbClr val="9B1717"/>
                </a:solidFill>
                <a:latin typeface="Times New Roman" panose="02020603050405020304" pitchFamily="18" charset="0"/>
                <a:cs typeface="Times New Roman" panose="02020603050405020304" pitchFamily="18" charset="0"/>
              </a:rPr>
              <a:t>  Overall Analysis of Revenue and Expenses</a:t>
            </a:r>
            <a:endParaRPr lang="en-US" altLang="zh-C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sp>
        <p:nvSpPr>
          <p:cNvPr id="22" name="Text Placeholder 5"/>
          <p:cNvSpPr txBox="1"/>
          <p:nvPr/>
        </p:nvSpPr>
        <p:spPr>
          <a:xfrm>
            <a:off x="-16452" y="625482"/>
            <a:ext cx="9720109" cy="36126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sz="2000" b="1" dirty="0">
                <a:solidFill>
                  <a:srgbClr val="9B1717"/>
                </a:solidFill>
                <a:latin typeface="Times New Roman" panose="02020603050405020304" pitchFamily="18" charset="0"/>
                <a:cs typeface="Times New Roman" panose="02020603050405020304" pitchFamily="18" charset="0"/>
              </a:rPr>
              <a:t>  Revenue Subcategory Analysis</a:t>
            </a:r>
            <a:endParaRPr lang="en-US" altLang="zh-CN" sz="1400" dirty="0">
              <a:latin typeface="Times New Roman" panose="02020603050405020304" pitchFamily="18" charset="0"/>
              <a:cs typeface="Times New Roman" panose="02020603050405020304" pitchFamily="18" charset="0"/>
            </a:endParaRPr>
          </a:p>
        </p:txBody>
      </p:sp>
      <p:grpSp>
        <p:nvGrpSpPr>
          <p:cNvPr id="23" name="组合 22"/>
          <p:cNvGrpSpPr/>
          <p:nvPr/>
        </p:nvGrpSpPr>
        <p:grpSpPr>
          <a:xfrm>
            <a:off x="228826" y="1046423"/>
            <a:ext cx="9474831" cy="5618015"/>
            <a:chOff x="228826" y="1046423"/>
            <a:chExt cx="11396103" cy="5618015"/>
          </a:xfrm>
        </p:grpSpPr>
        <p:grpSp>
          <p:nvGrpSpPr>
            <p:cNvPr id="24" name="组合 23"/>
            <p:cNvGrpSpPr/>
            <p:nvPr/>
          </p:nvGrpSpPr>
          <p:grpSpPr>
            <a:xfrm>
              <a:off x="259222" y="1046423"/>
              <a:ext cx="3627415" cy="2661578"/>
              <a:chOff x="-297406" y="1048172"/>
              <a:chExt cx="3628255" cy="2669654"/>
            </a:xfrm>
          </p:grpSpPr>
          <p:sp>
            <p:nvSpPr>
              <p:cNvPr id="46" name="Text Box 10"/>
              <p:cNvSpPr txBox="1">
                <a:spLocks noChangeArrowheads="1"/>
              </p:cNvSpPr>
              <p:nvPr>
                <p:custDataLst>
                  <p:tags r:id="rId7"/>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Advertisement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7"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5" name="组合 24"/>
            <p:cNvGrpSpPr/>
            <p:nvPr/>
          </p:nvGrpSpPr>
          <p:grpSpPr>
            <a:xfrm>
              <a:off x="4105518" y="1068781"/>
              <a:ext cx="3627415" cy="2661578"/>
              <a:chOff x="-297406" y="1048172"/>
              <a:chExt cx="3628255" cy="2669654"/>
            </a:xfrm>
          </p:grpSpPr>
          <p:sp>
            <p:nvSpPr>
              <p:cNvPr id="44" name="Text Box 10"/>
              <p:cNvSpPr txBox="1">
                <a:spLocks noChangeArrowheads="1"/>
              </p:cNvSpPr>
              <p:nvPr>
                <p:custDataLst>
                  <p:tags r:id="rId8"/>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Membership Fee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5"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6" name="组合 25"/>
            <p:cNvGrpSpPr/>
            <p:nvPr/>
          </p:nvGrpSpPr>
          <p:grpSpPr>
            <a:xfrm>
              <a:off x="7955859" y="1068781"/>
              <a:ext cx="3627415" cy="2661579"/>
              <a:chOff x="-297406" y="1048171"/>
              <a:chExt cx="3628255" cy="2669655"/>
            </a:xfrm>
          </p:grpSpPr>
          <p:sp>
            <p:nvSpPr>
              <p:cNvPr id="42" name="Text Box 10"/>
              <p:cNvSpPr txBox="1">
                <a:spLocks noChangeArrowheads="1"/>
              </p:cNvSpPr>
              <p:nvPr>
                <p:custDataLst>
                  <p:tags r:id="rId9"/>
                </p:custDataLst>
              </p:nvPr>
            </p:nvSpPr>
            <p:spPr bwMode="auto">
              <a:xfrm>
                <a:off x="-297406" y="1048171"/>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Market of short videos in China </a:t>
                </a:r>
                <a:r>
                  <a:rPr lang="en-US" altLang="zh-CN" sz="1200" b="1" dirty="0">
                    <a:solidFill>
                      <a:schemeClr val="bg1"/>
                    </a:solidFill>
                    <a:latin typeface="Times New Roman" panose="02020603050405020304" pitchFamily="18" charset="0"/>
                    <a:cs typeface="Times New Roman" panose="02020603050405020304" pitchFamily="18" charset="0"/>
                  </a:rPr>
                  <a:t>2017-2021</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3"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255177" y="3956924"/>
              <a:ext cx="3627415" cy="2661578"/>
              <a:chOff x="-297406" y="1048172"/>
              <a:chExt cx="3628255" cy="2669654"/>
            </a:xfrm>
          </p:grpSpPr>
          <p:sp>
            <p:nvSpPr>
              <p:cNvPr id="40" name="Text Box 10"/>
              <p:cNvSpPr txBox="1">
                <a:spLocks noChangeArrowheads="1"/>
              </p:cNvSpPr>
              <p:nvPr>
                <p:custDataLst>
                  <p:tags r:id="rId10"/>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Service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1"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4105518" y="3961245"/>
              <a:ext cx="3627415" cy="2661578"/>
              <a:chOff x="-297406" y="1048172"/>
              <a:chExt cx="3628255" cy="2669654"/>
            </a:xfrm>
          </p:grpSpPr>
          <p:sp>
            <p:nvSpPr>
              <p:cNvPr id="38" name="Text Box 10"/>
              <p:cNvSpPr txBox="1">
                <a:spLocks noChangeArrowheads="1"/>
              </p:cNvSpPr>
              <p:nvPr>
                <p:custDataLst>
                  <p:tags r:id="rId11"/>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Other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39"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7951814" y="3956924"/>
              <a:ext cx="3627415" cy="2661578"/>
              <a:chOff x="-297406" y="1048172"/>
              <a:chExt cx="3628255" cy="2669654"/>
            </a:xfrm>
          </p:grpSpPr>
          <p:sp>
            <p:nvSpPr>
              <p:cNvPr id="36" name="Text Box 10"/>
              <p:cNvSpPr txBox="1">
                <a:spLocks noChangeArrowheads="1"/>
              </p:cNvSpPr>
              <p:nvPr>
                <p:custDataLst>
                  <p:tags r:id="rId12"/>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Short Video Users in China 2016-2020</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37"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30" name="图表 29"/>
            <p:cNvGraphicFramePr/>
            <p:nvPr/>
          </p:nvGraphicFramePr>
          <p:xfrm>
            <a:off x="255178" y="1156805"/>
            <a:ext cx="3631460" cy="25735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1" name="图表 30"/>
            <p:cNvGraphicFramePr/>
            <p:nvPr/>
          </p:nvGraphicFramePr>
          <p:xfrm>
            <a:off x="4074330" y="1233528"/>
            <a:ext cx="3689790" cy="24968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2" name="图表 31"/>
            <p:cNvGraphicFramePr/>
            <p:nvPr/>
          </p:nvGraphicFramePr>
          <p:xfrm>
            <a:off x="228826" y="4085758"/>
            <a:ext cx="3692251" cy="25735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图表 32"/>
            <p:cNvGraphicFramePr/>
            <p:nvPr/>
          </p:nvGraphicFramePr>
          <p:xfrm>
            <a:off x="4070286" y="4081385"/>
            <a:ext cx="3689790" cy="257355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图表 33"/>
            <p:cNvGraphicFramePr/>
            <p:nvPr/>
          </p:nvGraphicFramePr>
          <p:xfrm>
            <a:off x="7918249" y="1271769"/>
            <a:ext cx="3706680" cy="24968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5" name="图表 34"/>
            <p:cNvGraphicFramePr/>
            <p:nvPr/>
          </p:nvGraphicFramePr>
          <p:xfrm>
            <a:off x="7918248" y="4167606"/>
            <a:ext cx="3706680" cy="2496832"/>
          </p:xfrm>
          <a:graphic>
            <a:graphicData uri="http://schemas.openxmlformats.org/drawingml/2006/chart">
              <c:chart xmlns:c="http://schemas.openxmlformats.org/drawingml/2006/chart" xmlns:r="http://schemas.openxmlformats.org/officeDocument/2006/relationships" r:id="rId6"/>
            </a:graphicData>
          </a:graphic>
        </p:graphicFrame>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sp>
        <p:nvSpPr>
          <p:cNvPr id="22" name="Text Placeholder 5"/>
          <p:cNvSpPr txBox="1"/>
          <p:nvPr/>
        </p:nvSpPr>
        <p:spPr>
          <a:xfrm>
            <a:off x="12074" y="986751"/>
            <a:ext cx="9720109" cy="36126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sz="2000" b="1" dirty="0">
                <a:solidFill>
                  <a:srgbClr val="9B1717"/>
                </a:solidFill>
                <a:latin typeface="Times New Roman" panose="02020603050405020304" pitchFamily="18" charset="0"/>
                <a:cs typeface="Times New Roman" panose="02020603050405020304" pitchFamily="18" charset="0"/>
              </a:rPr>
              <a:t>Operating Revenue Analysis and Forecast</a:t>
            </a:r>
            <a:endParaRPr lang="en-US" altLang="zh-CN" sz="1400" dirty="0">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127670" y="1572260"/>
            <a:ext cx="9505280" cy="4404360"/>
            <a:chOff x="127670" y="1572260"/>
            <a:chExt cx="11170920" cy="4404360"/>
          </a:xfrm>
        </p:grpSpPr>
        <p:sp>
          <p:nvSpPr>
            <p:cNvPr id="41" name="Text Placeholder 5"/>
            <p:cNvSpPr txBox="1"/>
            <p:nvPr>
              <p:custDataLst>
                <p:tags r:id="rId1"/>
              </p:custDataLst>
            </p:nvPr>
          </p:nvSpPr>
          <p:spPr>
            <a:xfrm>
              <a:off x="2275240" y="4779645"/>
              <a:ext cx="8947785" cy="963295"/>
            </a:xfrm>
            <a:prstGeom prst="rect">
              <a:avLst/>
            </a:prstGeom>
          </p:spPr>
          <p:txBody>
            <a:bodyPr wrap="square" lIns="35993" tIns="35993" rIns="35993" bIns="35993">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2">
                <a:buFont typeface="Wingdings" panose="05000000000000000000" charset="0"/>
                <a:buChar char="Ø"/>
              </a:pPr>
              <a:r>
                <a:rPr lang="en-US" altLang="zh-CN" dirty="0">
                  <a:solidFill>
                    <a:schemeClr val="tx1"/>
                  </a:solidFill>
                  <a:latin typeface="Palatino Linotype" panose="02040502050505030304" pitchFamily="18" charset="0"/>
                </a:rPr>
                <a:t>  The growth rate of user numbers is slow</a:t>
              </a:r>
              <a:endParaRPr lang="en-US" altLang="zh-CN" dirty="0">
                <a:solidFill>
                  <a:schemeClr val="tx1"/>
                </a:solidFill>
                <a:latin typeface="Palatino Linotype" panose="02040502050505030304" pitchFamily="18" charset="0"/>
              </a:endParaRPr>
            </a:p>
            <a:p>
              <a:pPr lvl="2">
                <a:buFont typeface="Wingdings" panose="05000000000000000000" charset="0"/>
                <a:buChar char="Ø"/>
              </a:pPr>
              <a:r>
                <a:rPr lang="en-US" altLang="zh-CN" dirty="0">
                  <a:solidFill>
                    <a:schemeClr val="tx1"/>
                  </a:solidFill>
                  <a:latin typeface="Palatino Linotype" panose="02040502050505030304" pitchFamily="18" charset="0"/>
                </a:rPr>
                <a:t>  The number of advertisements is somewhat excessive</a:t>
              </a:r>
              <a:endParaRPr lang="en-US" altLang="zh-CN" dirty="0">
                <a:solidFill>
                  <a:schemeClr val="tx1"/>
                </a:solidFill>
                <a:latin typeface="Palatino Linotype" panose="02040502050505030304" pitchFamily="18" charset="0"/>
              </a:endParaRPr>
            </a:p>
            <a:p>
              <a:pPr lvl="2">
                <a:buFont typeface="Wingdings" panose="05000000000000000000" charset="0"/>
                <a:buChar char="Ø"/>
              </a:pPr>
              <a:r>
                <a:rPr lang="en-US" altLang="zh-CN" dirty="0">
                  <a:solidFill>
                    <a:schemeClr val="tx1"/>
                  </a:solidFill>
                  <a:latin typeface="Palatino Linotype" panose="02040502050505030304" pitchFamily="18" charset="0"/>
                </a:rPr>
                <a:t>  Short video platforms have risen rapidly</a:t>
              </a:r>
              <a:endParaRPr lang="en-US" altLang="zh-CN" dirty="0">
                <a:solidFill>
                  <a:schemeClr val="tx1"/>
                </a:solidFill>
                <a:latin typeface="Palatino Linotype" panose="02040502050505030304" pitchFamily="18" charset="0"/>
              </a:endParaRPr>
            </a:p>
            <a:p>
              <a:pPr lvl="2">
                <a:buFont typeface="Wingdings" panose="05000000000000000000" charset="0"/>
                <a:buChar char="Ø"/>
              </a:pPr>
              <a:r>
                <a:rPr lang="en-US" altLang="zh-CN" dirty="0">
                  <a:solidFill>
                    <a:schemeClr val="tx1"/>
                  </a:solidFill>
                  <a:latin typeface="Palatino Linotype" panose="02040502050505030304" pitchFamily="18" charset="0"/>
                </a:rPr>
                <a:t>  Zhihu's transformation in the short video field has failed</a:t>
              </a:r>
              <a:endParaRPr lang="en-US" dirty="0">
                <a:solidFill>
                  <a:schemeClr val="tx1"/>
                </a:solidFill>
                <a:latin typeface="Palatino Linotype" panose="02040502050505030304" pitchFamily="18" charset="0"/>
              </a:endParaRPr>
            </a:p>
          </p:txBody>
        </p:sp>
        <p:grpSp>
          <p:nvGrpSpPr>
            <p:cNvPr id="8" name="组合 7"/>
            <p:cNvGrpSpPr/>
            <p:nvPr/>
          </p:nvGrpSpPr>
          <p:grpSpPr>
            <a:xfrm>
              <a:off x="127670" y="1572260"/>
              <a:ext cx="11170920" cy="4404360"/>
              <a:chOff x="127670" y="1572260"/>
              <a:chExt cx="11170920" cy="4404360"/>
            </a:xfrm>
          </p:grpSpPr>
          <p:sp>
            <p:nvSpPr>
              <p:cNvPr id="36" name="AutoShape 3"/>
              <p:cNvSpPr>
                <a:spLocks noChangeArrowheads="1"/>
              </p:cNvSpPr>
              <p:nvPr>
                <p:custDataLst>
                  <p:tags r:id="rId2"/>
                </p:custDataLst>
              </p:nvPr>
            </p:nvSpPr>
            <p:spPr bwMode="auto">
              <a:xfrm rot="5400000">
                <a:off x="513115" y="1379855"/>
                <a:ext cx="1430655" cy="1815465"/>
              </a:xfrm>
              <a:prstGeom prst="chevron">
                <a:avLst>
                  <a:gd name="adj" fmla="val 25000"/>
                </a:avLst>
              </a:prstGeom>
              <a:solidFill>
                <a:schemeClr val="bg2"/>
              </a:solidFill>
              <a:ln w="6350" algn="ctr">
                <a:solidFill>
                  <a:schemeClr val="bg1"/>
                </a:solidFill>
                <a:miter lim="800000"/>
              </a:ln>
            </p:spPr>
            <p:txBody>
              <a:bodyPr rot="10800000" vert="eaVert" lIns="35993" tIns="35993" rIns="35993" bIns="35993" anchor="ctr"/>
              <a:lstStyle/>
              <a:p>
                <a:pPr algn="ctr">
                  <a:defRPr/>
                </a:pPr>
                <a:endParaRPr lang="en-US" altLang="zh-CN" sz="1200" b="1" dirty="0">
                  <a:solidFill>
                    <a:schemeClr val="bg1"/>
                  </a:solidFill>
                  <a:latin typeface="Palatino Linotype" panose="02040502050505030304" pitchFamily="18" charset="0"/>
                  <a:ea typeface="MS PGothic" panose="020B0600070205080204" pitchFamily="50" charset="-128"/>
                </a:endParaRPr>
              </a:p>
            </p:txBody>
          </p:sp>
          <p:sp>
            <p:nvSpPr>
              <p:cNvPr id="37" name="AutoShape 4"/>
              <p:cNvSpPr>
                <a:spLocks noChangeArrowheads="1"/>
              </p:cNvSpPr>
              <p:nvPr>
                <p:custDataLst>
                  <p:tags r:id="rId3"/>
                </p:custDataLst>
              </p:nvPr>
            </p:nvSpPr>
            <p:spPr bwMode="auto">
              <a:xfrm rot="5400000">
                <a:off x="512480" y="2866390"/>
                <a:ext cx="1430655" cy="1815465"/>
              </a:xfrm>
              <a:prstGeom prst="chevron">
                <a:avLst>
                  <a:gd name="adj" fmla="val 25000"/>
                </a:avLst>
              </a:prstGeom>
              <a:solidFill>
                <a:schemeClr val="bg2"/>
              </a:solidFill>
              <a:ln w="6350" algn="ctr">
                <a:solidFill>
                  <a:schemeClr val="bg1"/>
                </a:solidFill>
                <a:miter lim="800000"/>
              </a:ln>
            </p:spPr>
            <p:txBody>
              <a:bodyPr rot="10800000" vert="eaVert" lIns="35993" tIns="35993" rIns="35993" bIns="35993" anchor="ctr"/>
              <a:lstStyle/>
              <a:p>
                <a:pPr algn="ctr">
                  <a:defRPr/>
                </a:pP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38" name="AutoShape 5"/>
              <p:cNvSpPr>
                <a:spLocks noChangeArrowheads="1"/>
              </p:cNvSpPr>
              <p:nvPr>
                <p:custDataLst>
                  <p:tags r:id="rId4"/>
                </p:custDataLst>
              </p:nvPr>
            </p:nvSpPr>
            <p:spPr bwMode="auto">
              <a:xfrm rot="5400000">
                <a:off x="512480" y="4353560"/>
                <a:ext cx="1430655" cy="1815465"/>
              </a:xfrm>
              <a:prstGeom prst="chevron">
                <a:avLst>
                  <a:gd name="adj" fmla="val 25000"/>
                </a:avLst>
              </a:prstGeom>
              <a:solidFill>
                <a:schemeClr val="bg2"/>
              </a:solidFill>
              <a:ln w="6350" algn="ctr">
                <a:solidFill>
                  <a:schemeClr val="bg1"/>
                </a:solidFill>
                <a:miter lim="800000"/>
              </a:ln>
            </p:spPr>
            <p:txBody>
              <a:bodyPr rot="10800000" vert="eaVert" lIns="35993" tIns="35993" rIns="35993" bIns="35993" anchor="ctr"/>
              <a:lstStyle/>
              <a:p>
                <a:pPr algn="ctr">
                  <a:defRPr/>
                </a:pP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39" name="Text Placeholder 5"/>
              <p:cNvSpPr txBox="1"/>
              <p:nvPr>
                <p:custDataLst>
                  <p:tags r:id="rId5"/>
                </p:custDataLst>
              </p:nvPr>
            </p:nvSpPr>
            <p:spPr>
              <a:xfrm>
                <a:off x="2275240" y="1805940"/>
                <a:ext cx="9023350" cy="1517650"/>
              </a:xfrm>
              <a:prstGeom prst="rect">
                <a:avLst/>
              </a:prstGeom>
            </p:spPr>
            <p:txBody>
              <a:bodyPr wrap="square" lIns="35993" tIns="35993" rIns="35993" bIns="35993">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2" algn="just">
                  <a:buFont typeface="Wingdings" panose="05000000000000000000" charset="0"/>
                  <a:buChar char="Ø"/>
                </a:pPr>
                <a:r>
                  <a:rPr lang="en-US" altLang="zh-CN" dirty="0">
                    <a:solidFill>
                      <a:schemeClr val="tx1"/>
                    </a:solidFill>
                    <a:latin typeface="Palatino Linotype" panose="02040502050505030304" pitchFamily="18" charset="0"/>
                  </a:rPr>
                  <a:t>The growth rate of operating revenue has been continuously declining, </a:t>
                </a:r>
                <a:r>
                  <a:rPr lang="en-US" altLang="zh-CN" b="1" dirty="0">
                    <a:solidFill>
                      <a:schemeClr val="tx1"/>
                    </a:solidFill>
                    <a:latin typeface="Palatino Linotype" panose="02040502050505030304" pitchFamily="18" charset="0"/>
                  </a:rPr>
                  <a:t>with a significant drop to 55%</a:t>
                </a:r>
                <a:r>
                  <a:rPr lang="en-US" altLang="zh-CN" dirty="0">
                    <a:solidFill>
                      <a:schemeClr val="tx1"/>
                    </a:solidFill>
                    <a:latin typeface="Palatino Linotype" panose="02040502050505030304" pitchFamily="18" charset="0"/>
                  </a:rPr>
                  <a:t> in the latest period of Q1 in 2022, </a:t>
                </a:r>
                <a:r>
                  <a:rPr lang="en-US" dirty="0">
                    <a:solidFill>
                      <a:schemeClr val="tx1"/>
                    </a:solidFill>
                    <a:latin typeface="Palatino Linotype" panose="02040502050505030304" pitchFamily="18" charset="0"/>
                  </a:rPr>
                  <a:t>which </a:t>
                </a:r>
                <a:r>
                  <a:rPr lang="en-US" altLang="zh-CN" dirty="0">
                    <a:solidFill>
                      <a:schemeClr val="tx1"/>
                    </a:solidFill>
                    <a:latin typeface="Palatino Linotype" panose="02040502050505030304" pitchFamily="18" charset="0"/>
                  </a:rPr>
                  <a:t>is only </a:t>
                </a:r>
                <a:r>
                  <a:rPr lang="en-US" altLang="zh-CN" b="1" dirty="0">
                    <a:solidFill>
                      <a:schemeClr val="tx1"/>
                    </a:solidFill>
                    <a:latin typeface="Palatino Linotype" panose="02040502050505030304" pitchFamily="18" charset="0"/>
                  </a:rPr>
                  <a:t>one-third</a:t>
                </a:r>
                <a:r>
                  <a:rPr lang="en-US" altLang="zh-CN" dirty="0">
                    <a:solidFill>
                      <a:schemeClr val="tx1"/>
                    </a:solidFill>
                    <a:latin typeface="Palatino Linotype" panose="02040502050505030304" pitchFamily="18" charset="0"/>
                  </a:rPr>
                  <a:t> of that in the same period of Q1 in 2021.</a:t>
                </a:r>
                <a:endParaRPr lang="en-US" altLang="zh-CN" dirty="0">
                  <a:solidFill>
                    <a:schemeClr val="tx1"/>
                  </a:solidFill>
                  <a:latin typeface="Palatino Linotype" panose="02040502050505030304" pitchFamily="18" charset="0"/>
                </a:endParaRPr>
              </a:p>
              <a:p>
                <a:pPr lvl="2" algn="just">
                  <a:buFont typeface="Wingdings" panose="05000000000000000000" charset="0"/>
                  <a:buChar char="Ø"/>
                </a:pPr>
                <a:r>
                  <a:rPr lang="en-US" altLang="zh-CN" dirty="0">
                    <a:solidFill>
                      <a:schemeClr val="tx1"/>
                    </a:solidFill>
                    <a:latin typeface="Palatino Linotype" panose="02040502050505030304" pitchFamily="18" charset="0"/>
                  </a:rPr>
                  <a:t>Based on the trend of its rapid and continuous decline, it is predicted that the average growth rate of revenue for the whole year of 2022 will</a:t>
                </a:r>
                <a:r>
                  <a:rPr lang="en-US" altLang="zh-CN" b="1" dirty="0">
                    <a:solidFill>
                      <a:schemeClr val="tx1"/>
                    </a:solidFill>
                    <a:latin typeface="Palatino Linotype" panose="02040502050505030304" pitchFamily="18" charset="0"/>
                  </a:rPr>
                  <a:t> be 40%</a:t>
                </a:r>
                <a:r>
                  <a:rPr lang="en-US" altLang="zh-CN" dirty="0">
                    <a:solidFill>
                      <a:schemeClr val="tx1"/>
                    </a:solidFill>
                    <a:latin typeface="Palatino Linotype" panose="02040502050505030304" pitchFamily="18" charset="0"/>
                  </a:rPr>
                  <a:t>, and it is forecasted that the growth rate </a:t>
                </a:r>
                <a:r>
                  <a:rPr lang="en-US" altLang="zh-CN" b="1" dirty="0">
                    <a:solidFill>
                      <a:schemeClr val="tx1"/>
                    </a:solidFill>
                    <a:latin typeface="Palatino Linotype" panose="02040502050505030304" pitchFamily="18" charset="0"/>
                  </a:rPr>
                  <a:t>will be halved each year for the next two years</a:t>
                </a:r>
                <a:r>
                  <a:rPr lang="en-US" altLang="zh-CN" dirty="0">
                    <a:solidFill>
                      <a:schemeClr val="tx1"/>
                    </a:solidFill>
                    <a:latin typeface="Palatino Linotype" panose="02040502050505030304" pitchFamily="18" charset="0"/>
                  </a:rPr>
                  <a:t>, which will be </a:t>
                </a:r>
                <a:r>
                  <a:rPr lang="en-US" altLang="zh-CN" b="1" dirty="0">
                    <a:solidFill>
                      <a:schemeClr val="tx1"/>
                    </a:solidFill>
                    <a:latin typeface="Palatino Linotype" panose="02040502050505030304" pitchFamily="18" charset="0"/>
                  </a:rPr>
                  <a:t>20% and 10%</a:t>
                </a:r>
                <a:r>
                  <a:rPr lang="en-US" altLang="zh-CN" dirty="0">
                    <a:solidFill>
                      <a:schemeClr val="tx1"/>
                    </a:solidFill>
                    <a:latin typeface="Palatino Linotype" panose="02040502050505030304" pitchFamily="18" charset="0"/>
                  </a:rPr>
                  <a:t> respectively. </a:t>
                </a:r>
                <a:r>
                  <a:rPr lang="en-US" altLang="zh-CN" b="1" dirty="0">
                    <a:solidFill>
                      <a:schemeClr val="tx1"/>
                    </a:solidFill>
                    <a:latin typeface="Palatino Linotype" panose="02040502050505030304" pitchFamily="18" charset="0"/>
                  </a:rPr>
                  <a:t>After 2025</a:t>
                </a:r>
                <a:r>
                  <a:rPr lang="en-US" altLang="zh-CN" dirty="0">
                    <a:solidFill>
                      <a:schemeClr val="tx1"/>
                    </a:solidFill>
                    <a:latin typeface="Palatino Linotype" panose="02040502050505030304" pitchFamily="18" charset="0"/>
                  </a:rPr>
                  <a:t>, it is assumed that the annual growth rate of revenue will </a:t>
                </a:r>
                <a:r>
                  <a:rPr lang="en-US" altLang="zh-CN" b="1" dirty="0">
                    <a:solidFill>
                      <a:schemeClr val="tx1"/>
                    </a:solidFill>
                    <a:latin typeface="Palatino Linotype" panose="02040502050505030304" pitchFamily="18" charset="0"/>
                  </a:rPr>
                  <a:t>remain constant at 10%</a:t>
                </a:r>
                <a:r>
                  <a:rPr lang="en-US" altLang="zh-CN" dirty="0">
                    <a:solidFill>
                      <a:schemeClr val="tx1"/>
                    </a:solidFill>
                    <a:latin typeface="Palatino Linotype" panose="02040502050505030304" pitchFamily="18" charset="0"/>
                  </a:rPr>
                  <a:t>.</a:t>
                </a:r>
                <a:endParaRPr lang="en-US" altLang="zh-CN" dirty="0">
                  <a:solidFill>
                    <a:schemeClr val="tx1"/>
                  </a:solidFill>
                  <a:latin typeface="Palatino Linotype" panose="02040502050505030304" pitchFamily="18" charset="0"/>
                </a:endParaRPr>
              </a:p>
              <a:p>
                <a:pPr marL="180340" lvl="2" indent="0">
                  <a:buNone/>
                </a:pPr>
                <a:endParaRPr lang="en-US" altLang="zh-CN" dirty="0">
                  <a:solidFill>
                    <a:schemeClr val="tx1"/>
                  </a:solidFill>
                  <a:latin typeface="Palatino Linotype" panose="02040502050505030304" pitchFamily="18" charset="0"/>
                </a:endParaRPr>
              </a:p>
              <a:p>
                <a:pPr marL="360045" lvl="3" indent="0">
                  <a:buNone/>
                </a:pPr>
                <a:endParaRPr lang="en-US" dirty="0">
                  <a:solidFill>
                    <a:schemeClr val="tx1"/>
                  </a:solidFill>
                  <a:latin typeface="Palatino Linotype" panose="02040502050505030304" pitchFamily="18" charset="0"/>
                </a:endParaRPr>
              </a:p>
            </p:txBody>
          </p:sp>
          <p:sp>
            <p:nvSpPr>
              <p:cNvPr id="40" name="Text Placeholder 5"/>
              <p:cNvSpPr txBox="1"/>
              <p:nvPr>
                <p:custDataLst>
                  <p:tags r:id="rId6"/>
                </p:custDataLst>
              </p:nvPr>
            </p:nvSpPr>
            <p:spPr>
              <a:xfrm>
                <a:off x="2275240" y="3133090"/>
                <a:ext cx="8948420" cy="1229995"/>
              </a:xfrm>
              <a:prstGeom prst="rect">
                <a:avLst/>
              </a:prstGeom>
            </p:spPr>
            <p:txBody>
              <a:bodyPr wrap="square" lIns="35993" tIns="35993" rIns="35993" bIns="35993">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2" algn="just">
                  <a:buFont typeface="Wingdings" panose="05000000000000000000" charset="0"/>
                  <a:buChar char="Ø"/>
                </a:pPr>
                <a:r>
                  <a:rPr lang="en-US" altLang="zh-CN" dirty="0">
                    <a:solidFill>
                      <a:schemeClr val="tx1"/>
                    </a:solidFill>
                    <a:latin typeface="Palatino Linotype" panose="02040502050505030304" pitchFamily="18" charset="0"/>
                  </a:rPr>
                  <a:t>In the first quarter of 2020, </a:t>
                </a:r>
                <a:r>
                  <a:rPr lang="en-US" altLang="zh-CN" b="1" dirty="0">
                    <a:solidFill>
                      <a:schemeClr val="tx1"/>
                    </a:solidFill>
                    <a:latin typeface="Palatino Linotype" panose="02040502050505030304" pitchFamily="18" charset="0"/>
                  </a:rPr>
                  <a:t>advertising revenue</a:t>
                </a:r>
                <a:r>
                  <a:rPr lang="en-US" altLang="zh-CN" dirty="0">
                    <a:solidFill>
                      <a:schemeClr val="tx1"/>
                    </a:solidFill>
                    <a:latin typeface="Palatino Linotype" panose="02040502050505030304" pitchFamily="18" charset="0"/>
                  </a:rPr>
                  <a:t> accounted for the</a:t>
                </a:r>
                <a:r>
                  <a:rPr lang="en-US" altLang="zh-CN" b="1" dirty="0">
                    <a:solidFill>
                      <a:schemeClr val="tx1"/>
                    </a:solidFill>
                    <a:latin typeface="Palatino Linotype" panose="02040502050505030304" pitchFamily="18" charset="0"/>
                  </a:rPr>
                  <a:t> largest proportion</a:t>
                </a:r>
                <a:r>
                  <a:rPr lang="en-US" altLang="zh-CN" dirty="0">
                    <a:solidFill>
                      <a:schemeClr val="tx1"/>
                    </a:solidFill>
                    <a:latin typeface="Palatino Linotype" panose="02040502050505030304" pitchFamily="18" charset="0"/>
                  </a:rPr>
                  <a:t>, followed by membership fees, while </a:t>
                </a:r>
                <a:r>
                  <a:rPr lang="en-US" altLang="zh-CN" b="1" dirty="0">
                    <a:solidFill>
                      <a:schemeClr val="tx1"/>
                    </a:solidFill>
                    <a:latin typeface="Palatino Linotype" panose="02040502050505030304" pitchFamily="18" charset="0"/>
                  </a:rPr>
                  <a:t>content service solutions and other businesses </a:t>
                </a:r>
                <a:r>
                  <a:rPr altLang="zh-CN" b="1" dirty="0">
                    <a:solidFill>
                      <a:schemeClr val="tx1"/>
                    </a:solidFill>
                    <a:latin typeface="Palatino Linotype" panose="02040502050505030304" pitchFamily="18" charset="0"/>
                    <a:sym typeface="+mn-ea"/>
                  </a:rPr>
                  <a:t>revenue</a:t>
                </a:r>
                <a:r>
                  <a:rPr lang="en-US" altLang="zh-CN" dirty="0">
                    <a:solidFill>
                      <a:schemeClr val="tx1"/>
                    </a:solidFill>
                    <a:latin typeface="Palatino Linotype" panose="02040502050505030304" pitchFamily="18" charset="0"/>
                  </a:rPr>
                  <a:t> accounted for </a:t>
                </a:r>
                <a:r>
                  <a:rPr lang="en-US" altLang="zh-CN" b="1" dirty="0">
                    <a:solidFill>
                      <a:schemeClr val="tx1"/>
                    </a:solidFill>
                    <a:latin typeface="Palatino Linotype" panose="02040502050505030304" pitchFamily="18" charset="0"/>
                  </a:rPr>
                  <a:t>a very small proportion</a:t>
                </a:r>
                <a:r>
                  <a:rPr lang="en-US" altLang="zh-CN" dirty="0">
                    <a:solidFill>
                      <a:schemeClr val="tx1"/>
                    </a:solidFill>
                    <a:latin typeface="Palatino Linotype" panose="02040502050505030304" pitchFamily="18" charset="0"/>
                  </a:rPr>
                  <a:t>. </a:t>
                </a:r>
                <a:endParaRPr lang="en-US" altLang="zh-CN" dirty="0">
                  <a:solidFill>
                    <a:schemeClr val="tx1"/>
                  </a:solidFill>
                  <a:latin typeface="Palatino Linotype" panose="02040502050505030304" pitchFamily="18" charset="0"/>
                </a:endParaRPr>
              </a:p>
              <a:p>
                <a:pPr lvl="2" algn="just">
                  <a:buFont typeface="Wingdings" panose="05000000000000000000" charset="0"/>
                  <a:buChar char="Ø"/>
                </a:pPr>
                <a:r>
                  <a:rPr lang="en-US" altLang="zh-CN" dirty="0">
                    <a:solidFill>
                      <a:schemeClr val="tx1"/>
                    </a:solidFill>
                    <a:latin typeface="Palatino Linotype" panose="02040502050505030304" pitchFamily="18" charset="0"/>
                  </a:rPr>
                  <a:t>During the period from </a:t>
                </a:r>
                <a:r>
                  <a:rPr altLang="zh-CN" dirty="0">
                    <a:solidFill>
                      <a:schemeClr val="tx1"/>
                    </a:solidFill>
                    <a:latin typeface="Palatino Linotype" panose="02040502050505030304" pitchFamily="18" charset="0"/>
                    <a:sym typeface="+mn-ea"/>
                  </a:rPr>
                  <a:t>Q1 in 2021</a:t>
                </a:r>
                <a:r>
                  <a:rPr lang="en-US" altLang="zh-CN" dirty="0">
                    <a:solidFill>
                      <a:schemeClr val="tx1"/>
                    </a:solidFill>
                    <a:latin typeface="Palatino Linotype" panose="02040502050505030304" pitchFamily="18" charset="0"/>
                  </a:rPr>
                  <a:t> to </a:t>
                </a:r>
                <a:r>
                  <a:rPr altLang="zh-CN" dirty="0">
                    <a:solidFill>
                      <a:schemeClr val="tx1"/>
                    </a:solidFill>
                    <a:latin typeface="Palatino Linotype" panose="02040502050505030304" pitchFamily="18" charset="0"/>
                    <a:sym typeface="+mn-ea"/>
                  </a:rPr>
                  <a:t>Q1 in 2022</a:t>
                </a:r>
                <a:r>
                  <a:rPr lang="en-US" altLang="zh-CN" dirty="0">
                    <a:solidFill>
                      <a:schemeClr val="tx1"/>
                    </a:solidFill>
                    <a:latin typeface="Palatino Linotype" panose="02040502050505030304" pitchFamily="18" charset="0"/>
                  </a:rPr>
                  <a:t>, the growth rate of </a:t>
                </a:r>
                <a:r>
                  <a:rPr lang="en-US" altLang="zh-CN" b="1" dirty="0">
                    <a:solidFill>
                      <a:schemeClr val="tx1"/>
                    </a:solidFill>
                    <a:latin typeface="Palatino Linotype" panose="02040502050505030304" pitchFamily="18" charset="0"/>
                  </a:rPr>
                  <a:t>advertising revenue</a:t>
                </a:r>
                <a:r>
                  <a:rPr lang="en-US" altLang="zh-CN" dirty="0">
                    <a:solidFill>
                      <a:schemeClr val="tx1"/>
                    </a:solidFill>
                    <a:latin typeface="Palatino Linotype" panose="02040502050505030304" pitchFamily="18" charset="0"/>
                  </a:rPr>
                  <a:t> has declined rapidly, and its contribution of total revenue has decreased quarter by quarter. The growth rate of </a:t>
                </a:r>
                <a:r>
                  <a:rPr lang="en-US" altLang="zh-CN" b="1" dirty="0">
                    <a:solidFill>
                      <a:schemeClr val="tx1"/>
                    </a:solidFill>
                    <a:latin typeface="Palatino Linotype" panose="02040502050505030304" pitchFamily="18" charset="0"/>
                  </a:rPr>
                  <a:t>membership fee revenue</a:t>
                </a:r>
                <a:r>
                  <a:rPr lang="en-US" altLang="zh-CN" dirty="0">
                    <a:solidFill>
                      <a:schemeClr val="tx1"/>
                    </a:solidFill>
                    <a:latin typeface="Palatino Linotype" panose="02040502050505030304" pitchFamily="18" charset="0"/>
                  </a:rPr>
                  <a:t> has declined slowly, and its </a:t>
                </a:r>
                <a:r>
                  <a:rPr altLang="zh-CN" dirty="0">
                    <a:solidFill>
                      <a:schemeClr val="tx1"/>
                    </a:solidFill>
                    <a:latin typeface="Palatino Linotype" panose="02040502050505030304" pitchFamily="18" charset="0"/>
                    <a:sym typeface="+mn-ea"/>
                  </a:rPr>
                  <a:t>contribution</a:t>
                </a:r>
                <a:r>
                  <a:rPr lang="en-US" altLang="zh-CN" dirty="0">
                    <a:solidFill>
                      <a:schemeClr val="tx1"/>
                    </a:solidFill>
                    <a:latin typeface="Palatino Linotype" panose="02040502050505030304" pitchFamily="18" charset="0"/>
                  </a:rPr>
                  <a:t> of total revenue has remained relatively stable. The growth rate of </a:t>
                </a:r>
                <a:r>
                  <a:rPr lang="en-US" altLang="zh-CN" b="1" dirty="0">
                    <a:solidFill>
                      <a:schemeClr val="tx1"/>
                    </a:solidFill>
                    <a:latin typeface="Palatino Linotype" panose="02040502050505030304" pitchFamily="18" charset="0"/>
                  </a:rPr>
                  <a:t>content service solution revenue</a:t>
                </a:r>
                <a:r>
                  <a:rPr lang="en-US" altLang="zh-CN" dirty="0">
                    <a:solidFill>
                      <a:schemeClr val="tx1"/>
                    </a:solidFill>
                    <a:latin typeface="Palatino Linotype" panose="02040502050505030304" pitchFamily="18" charset="0"/>
                  </a:rPr>
                  <a:t> has also declined rapidly, and its </a:t>
                </a:r>
                <a:r>
                  <a:rPr altLang="zh-CN" dirty="0">
                    <a:solidFill>
                      <a:schemeClr val="tx1"/>
                    </a:solidFill>
                    <a:latin typeface="Palatino Linotype" panose="02040502050505030304" pitchFamily="18" charset="0"/>
                    <a:sym typeface="+mn-ea"/>
                  </a:rPr>
                  <a:t>contribution</a:t>
                </a:r>
                <a:r>
                  <a:rPr lang="en-US" altLang="zh-CN" dirty="0">
                    <a:solidFill>
                      <a:schemeClr val="tx1"/>
                    </a:solidFill>
                    <a:latin typeface="Palatino Linotype" panose="02040502050505030304" pitchFamily="18" charset="0"/>
                  </a:rPr>
                  <a:t> of total revenue first increased and then decreased.</a:t>
                </a:r>
                <a:endParaRPr lang="en-US" altLang="zh-CN" dirty="0">
                  <a:solidFill>
                    <a:schemeClr val="tx1"/>
                  </a:solidFill>
                  <a:latin typeface="Palatino Linotype" panose="02040502050505030304" pitchFamily="18" charset="0"/>
                </a:endParaRPr>
              </a:p>
            </p:txBody>
          </p:sp>
          <p:sp>
            <p:nvSpPr>
              <p:cNvPr id="42" name="文本框 41"/>
              <p:cNvSpPr txBox="1"/>
              <p:nvPr/>
            </p:nvSpPr>
            <p:spPr>
              <a:xfrm>
                <a:off x="127670" y="2061845"/>
                <a:ext cx="2200275" cy="621665"/>
              </a:xfrm>
              <a:prstGeom prst="rect">
                <a:avLst/>
              </a:prstGeom>
              <a:noFill/>
              <a:ln w="6350" cap="flat">
                <a:noFill/>
                <a:miter lim="800000"/>
              </a:ln>
            </p:spPr>
            <p:txBody>
              <a:bodyPr wrap="none" lIns="0" tIns="0" rIns="0" bIns="0" rtlCol="0" anchor="t" anchorCtr="0">
                <a:noAutofit/>
              </a:bodyPr>
              <a:lstStyle/>
              <a:p>
                <a:pPr algn="ctr">
                  <a:defRPr/>
                </a:pPr>
                <a:r>
                  <a:rPr lang="en-US" altLang="zh-CN" sz="1200" b="1" dirty="0">
                    <a:solidFill>
                      <a:schemeClr val="bg1"/>
                    </a:solidFill>
                    <a:latin typeface="Palatino Linotype" panose="02040502050505030304" pitchFamily="18" charset="0"/>
                    <a:ea typeface="MS PGothic" panose="020B0600070205080204" pitchFamily="50" charset="-128"/>
                    <a:sym typeface="+mn-ea"/>
                  </a:rPr>
                  <a:t>Revenue Performance</a:t>
                </a:r>
                <a:endParaRPr lang="en-US" altLang="zh-CN" sz="1200" b="1" dirty="0">
                  <a:solidFill>
                    <a:schemeClr val="bg1"/>
                  </a:solidFill>
                  <a:latin typeface="Palatino Linotype" panose="02040502050505030304" pitchFamily="18" charset="0"/>
                  <a:ea typeface="MS PGothic" panose="020B0600070205080204" pitchFamily="50" charset="-128"/>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sym typeface="+mn-ea"/>
                  </a:rPr>
                  <a:t> Analysis</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p:txBody>
          </p:sp>
          <p:sp>
            <p:nvSpPr>
              <p:cNvPr id="43" name="文本框 42"/>
              <p:cNvSpPr txBox="1"/>
              <p:nvPr/>
            </p:nvSpPr>
            <p:spPr>
              <a:xfrm>
                <a:off x="130210" y="3460750"/>
                <a:ext cx="2200275" cy="621665"/>
              </a:xfrm>
              <a:prstGeom prst="rect">
                <a:avLst/>
              </a:prstGeom>
              <a:noFill/>
              <a:ln w="6350" cap="flat">
                <a:noFill/>
                <a:miter lim="800000"/>
              </a:ln>
            </p:spPr>
            <p:txBody>
              <a:bodyPr wrap="none" lIns="0" tIns="0" rIns="0" bIns="0" rtlCol="0" anchor="t" anchorCtr="0">
                <a:noAutofit/>
              </a:bodyPr>
              <a:lstStyle/>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Revenue Analysis by </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Subcategories</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p:txBody>
          </p:sp>
          <p:sp>
            <p:nvSpPr>
              <p:cNvPr id="44" name="文本框 43"/>
              <p:cNvSpPr txBox="1"/>
              <p:nvPr/>
            </p:nvSpPr>
            <p:spPr>
              <a:xfrm>
                <a:off x="127670" y="4953000"/>
                <a:ext cx="2200275" cy="621665"/>
              </a:xfrm>
              <a:prstGeom prst="rect">
                <a:avLst/>
              </a:prstGeom>
              <a:noFill/>
              <a:ln w="6350" cap="flat">
                <a:noFill/>
                <a:miter lim="800000"/>
              </a:ln>
            </p:spPr>
            <p:txBody>
              <a:bodyPr wrap="none" lIns="0" tIns="0" rIns="0" bIns="0" rtlCol="0" anchor="t" anchorCtr="0">
                <a:noAutofit/>
              </a:bodyPr>
              <a:lstStyle/>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Analysis of Reasons </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for Declining </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Revenue Growth</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p:txBody>
          </p:sp>
        </p:grpSp>
      </p:grpSp>
      <p:grpSp>
        <p:nvGrpSpPr>
          <p:cNvPr id="14" name="组合 13"/>
          <p:cNvGrpSpPr/>
          <p:nvPr/>
        </p:nvGrpSpPr>
        <p:grpSpPr>
          <a:xfrm>
            <a:off x="6512574" y="5141386"/>
            <a:ext cx="3039733" cy="1119657"/>
            <a:chOff x="5341984" y="4939926"/>
            <a:chExt cx="4639945" cy="1682115"/>
          </a:xfrm>
        </p:grpSpPr>
        <p:pic>
          <p:nvPicPr>
            <p:cNvPr id="45" name="图片 44" descr="小红书"/>
            <p:cNvPicPr>
              <a:picLocks noChangeAspect="1"/>
            </p:cNvPicPr>
            <p:nvPr/>
          </p:nvPicPr>
          <p:blipFill>
            <a:blip r:embed="rId7"/>
            <a:stretch>
              <a:fillRect/>
            </a:stretch>
          </p:blipFill>
          <p:spPr>
            <a:xfrm>
              <a:off x="5341984" y="5138046"/>
              <a:ext cx="1420495" cy="1369695"/>
            </a:xfrm>
            <a:prstGeom prst="rect">
              <a:avLst/>
            </a:prstGeom>
          </p:spPr>
        </p:pic>
        <p:pic>
          <p:nvPicPr>
            <p:cNvPr id="46" name="图片 45" descr="b站"/>
            <p:cNvPicPr>
              <a:picLocks noChangeAspect="1"/>
            </p:cNvPicPr>
            <p:nvPr/>
          </p:nvPicPr>
          <p:blipFill>
            <a:blip r:embed="rId8"/>
            <a:stretch>
              <a:fillRect/>
            </a:stretch>
          </p:blipFill>
          <p:spPr>
            <a:xfrm>
              <a:off x="6762479" y="4939926"/>
              <a:ext cx="1682115" cy="1682115"/>
            </a:xfrm>
            <a:prstGeom prst="rect">
              <a:avLst/>
            </a:prstGeom>
          </p:spPr>
        </p:pic>
        <p:pic>
          <p:nvPicPr>
            <p:cNvPr id="47" name="图片 46" descr="抖音"/>
            <p:cNvPicPr>
              <a:picLocks noChangeAspect="1"/>
            </p:cNvPicPr>
            <p:nvPr/>
          </p:nvPicPr>
          <p:blipFill>
            <a:blip r:embed="rId9"/>
            <a:stretch>
              <a:fillRect/>
            </a:stretch>
          </p:blipFill>
          <p:spPr>
            <a:xfrm>
              <a:off x="8444594" y="5012316"/>
              <a:ext cx="1537335" cy="153733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 Takeaways</a:t>
            </a:r>
            <a:endParaRPr lang="en-US" dirty="0"/>
          </a:p>
        </p:txBody>
      </p:sp>
      <p:sp>
        <p:nvSpPr>
          <p:cNvPr id="5" name="Text Placeholder 5"/>
          <p:cNvSpPr txBox="1"/>
          <p:nvPr/>
        </p:nvSpPr>
        <p:spPr>
          <a:xfrm>
            <a:off x="91666" y="1269554"/>
            <a:ext cx="9437213"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1800" b="1" dirty="0">
                <a:solidFill>
                  <a:srgbClr val="9B1717"/>
                </a:solidFill>
                <a:latin typeface="Times New Roman" panose="02020603050405020304" pitchFamily="18" charset="0"/>
                <a:cs typeface="Times New Roman" panose="02020603050405020304" pitchFamily="18" charset="0"/>
              </a:rPr>
              <a:t>Company Profile: </a:t>
            </a:r>
            <a:r>
              <a:rPr lang="en-US" sz="1800" dirty="0">
                <a:latin typeface="Times New Roman" panose="02020603050405020304" pitchFamily="18" charset="0"/>
                <a:cs typeface="Times New Roman" panose="02020603050405020304" pitchFamily="18" charset="0"/>
              </a:rPr>
              <a:t>Zhihu, referred to as "China's Quora," is a leading knowledge-sharing platform in China that has captivated a large and engaged user base. It offers a diverse range of topics and expert insights, focusing on user-generated content and community-building. </a:t>
            </a:r>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r>
              <a:rPr lang="en-US" sz="1800" b="1" dirty="0">
                <a:solidFill>
                  <a:srgbClr val="9B1717"/>
                </a:solidFill>
                <a:latin typeface="Times New Roman" panose="02020603050405020304" pitchFamily="18" charset="0"/>
                <a:cs typeface="Times New Roman" panose="02020603050405020304" pitchFamily="18" charset="0"/>
              </a:rPr>
              <a:t>IPO Review: </a:t>
            </a:r>
            <a:r>
              <a:rPr lang="en-US" sz="1800" dirty="0">
                <a:latin typeface="Times New Roman" panose="02020603050405020304" pitchFamily="18" charset="0"/>
                <a:cs typeface="Times New Roman" panose="02020603050405020304" pitchFamily="18" charset="0"/>
              </a:rPr>
              <a:t>Zhihu officially listed on the Hong Kong Stock Exchange on April 22, 2022. It became the first Chinese internet company to adopt a dual primary listing in Hong Kong. The initial public offering (IPO) price was set at 32.06 Hong Kong dollars per share. This listing did not involve the issuance of new shares, as the shares offered were from early investors, totaling 26 million shares. </a:t>
            </a:r>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r>
              <a:rPr lang="en-US" sz="1800" b="1" dirty="0">
                <a:solidFill>
                  <a:srgbClr val="9B1717"/>
                </a:solidFill>
                <a:latin typeface="Times New Roman" panose="02020603050405020304" pitchFamily="18" charset="0"/>
                <a:cs typeface="Times New Roman" panose="02020603050405020304" pitchFamily="18" charset="0"/>
              </a:rPr>
              <a:t>Valuation: </a:t>
            </a:r>
            <a:r>
              <a:rPr lang="en-US" sz="1800" dirty="0">
                <a:latin typeface="Times New Roman" panose="02020603050405020304" pitchFamily="18" charset="0"/>
                <a:cs typeface="Times New Roman" panose="02020603050405020304" pitchFamily="18" charset="0"/>
              </a:rPr>
              <a:t>After analyzing the market structure and business operations, and through DCF fundamental valuation and relative valuation, we believe that the actual value of Zhihu is </a:t>
            </a:r>
            <a:r>
              <a:rPr lang="en-US" sz="1800" b="1" dirty="0">
                <a:solidFill>
                  <a:srgbClr val="9B1717"/>
                </a:solidFill>
                <a:latin typeface="Times New Roman" panose="02020603050405020304" pitchFamily="18" charset="0"/>
                <a:cs typeface="Times New Roman" panose="02020603050405020304" pitchFamily="18" charset="0"/>
              </a:rPr>
              <a:t>16.78 </a:t>
            </a:r>
            <a:r>
              <a:rPr lang="en-US" sz="1800" dirty="0">
                <a:latin typeface="Times New Roman" panose="02020603050405020304" pitchFamily="18" charset="0"/>
                <a:cs typeface="Times New Roman" panose="02020603050405020304" pitchFamily="18" charset="0"/>
              </a:rPr>
              <a:t>yuan per share. Therefore</a:t>
            </a:r>
            <a:r>
              <a:rPr lang="en-US" sz="1800" b="1" i="1" dirty="0">
                <a:latin typeface="Times New Roman" panose="02020603050405020304" pitchFamily="18" charset="0"/>
                <a:cs typeface="Times New Roman" panose="02020603050405020304" pitchFamily="18" charset="0"/>
              </a:rPr>
              <a:t>,</a:t>
            </a:r>
            <a:r>
              <a:rPr lang="en-US" sz="1800" b="1" dirty="0">
                <a:solidFill>
                  <a:srgbClr val="9B1717"/>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the issuance price is too high, and it is not worthwhile for investors to participate in this IPO</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We believe that Zhihu faces intense market competition, and the company's future revenue and cash flow cannot support such a high issuance price.</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graphicFrame>
        <p:nvGraphicFramePr>
          <p:cNvPr id="8" name="Group 3"/>
          <p:cNvGraphicFramePr/>
          <p:nvPr>
            <p:custDataLst>
              <p:tags r:id="rId1"/>
            </p:custDataLst>
          </p:nvPr>
        </p:nvGraphicFramePr>
        <p:xfrm>
          <a:off x="163733" y="988215"/>
          <a:ext cx="9577006" cy="4673827"/>
        </p:xfrm>
        <a:graphic>
          <a:graphicData uri="http://schemas.openxmlformats.org/drawingml/2006/table">
            <a:tbl>
              <a:tblPr/>
              <a:tblGrid>
                <a:gridCol w="1324321"/>
                <a:gridCol w="916965"/>
                <a:gridCol w="916965"/>
                <a:gridCol w="916965"/>
                <a:gridCol w="916965"/>
                <a:gridCol w="916965"/>
                <a:gridCol w="916965"/>
                <a:gridCol w="916965"/>
                <a:gridCol w="916965"/>
                <a:gridCol w="916965"/>
              </a:tblGrid>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B1717"/>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2019</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2020</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2021</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2022E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2023E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2024E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2025E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2026E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2027E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Operating Revenue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670.51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1,352.20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2,959.32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4,143.05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4,971.66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5,468.83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6,015.71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6,617.29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7,279.01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err="1">
                          <a:ln>
                            <a:noFill/>
                          </a:ln>
                          <a:solidFill>
                            <a:schemeClr val="bg1"/>
                          </a:solidFill>
                          <a:effectLst/>
                          <a:latin typeface="Palatino Linotype" panose="02040502050505030304" pitchFamily="18" charset="0"/>
                        </a:rPr>
                        <a:t>Yoy</a:t>
                      </a:r>
                      <a:r>
                        <a:rPr kumimoji="0" lang="en-US" sz="1050" b="1" i="0" u="none" strike="noStrike" cap="none" normalizeH="0" baseline="0" dirty="0">
                          <a:ln>
                            <a:noFill/>
                          </a:ln>
                          <a:solidFill>
                            <a:schemeClr val="bg1"/>
                          </a:solidFill>
                          <a:effectLst/>
                          <a:latin typeface="Palatino Linotype" panose="02040502050505030304" pitchFamily="18" charset="0"/>
                        </a:rPr>
                        <a: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101.67%</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118.85%</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Operating Cost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358.24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594.40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1,405.42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1,936.52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2,323.82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2,556.20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2,811.82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3,093.00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3,402.30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err="1">
                          <a:ln>
                            <a:noFill/>
                          </a:ln>
                          <a:solidFill>
                            <a:schemeClr val="bg1"/>
                          </a:solidFill>
                          <a:effectLst/>
                          <a:latin typeface="Palatino Linotype" panose="02040502050505030304" pitchFamily="18" charset="0"/>
                        </a:rPr>
                        <a:t>Yoy</a:t>
                      </a:r>
                      <a:r>
                        <a:rPr kumimoji="0" lang="en-US" sz="1050" b="1" i="0" u="none" strike="noStrike" cap="none" normalizeH="0" baseline="0" dirty="0">
                          <a:ln>
                            <a:noFill/>
                          </a:ln>
                          <a:solidFill>
                            <a:schemeClr val="bg1"/>
                          </a:solidFill>
                          <a:effectLst/>
                          <a:latin typeface="Palatino Linotype" panose="02040502050505030304" pitchFamily="18" charset="0"/>
                        </a:rPr>
                        <a: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65.92%</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136.44%</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37.79%</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Gross margin</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46.57%</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56.04%</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52.51%</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Sells Expense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1634.73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1864.37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2237.25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1914.09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1503.93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1654.32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1819.75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2001.73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1634.73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defRPr/>
                      </a:pPr>
                      <a:r>
                        <a:rPr kumimoji="0" lang="en-US" altLang="zh-CN" sz="1050" b="1" i="0" u="none" strike="noStrike" cap="none" normalizeH="0" baseline="0" dirty="0">
                          <a:ln>
                            <a:noFill/>
                          </a:ln>
                          <a:solidFill>
                            <a:schemeClr val="bg1"/>
                          </a:solidFill>
                          <a:effectLst/>
                          <a:latin typeface="Palatino Linotype" panose="02040502050505030304" pitchFamily="18" charset="0"/>
                        </a:rPr>
                        <a:t>Proportion of Revenue</a:t>
                      </a:r>
                      <a:endParaRPr kumimoji="0" lang="en-US" altLang="zh-CN"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55.24%</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55.24%</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Administration expense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1309.88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1864.37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1740.08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1640.65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1203.14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661.73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727.90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800.69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1309.88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defRPr/>
                      </a:pPr>
                      <a:r>
                        <a:rPr kumimoji="0" lang="en-US" altLang="zh-CN" sz="1050" b="1" i="0" u="none" strike="noStrike" cap="none" normalizeH="0" baseline="0" dirty="0">
                          <a:ln>
                            <a:noFill/>
                          </a:ln>
                          <a:solidFill>
                            <a:schemeClr val="bg1"/>
                          </a:solidFill>
                          <a:effectLst/>
                          <a:latin typeface="Palatino Linotype" panose="02040502050505030304" pitchFamily="18" charset="0"/>
                        </a:rPr>
                        <a:t>Proportion of Revenue</a:t>
                      </a:r>
                      <a:endParaRPr kumimoji="0" lang="en-US" altLang="zh-CN"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44.26%</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35.00%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44.26%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Financial expense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-14.64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5.70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74.48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163.65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209.39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218.40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209.28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196.81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050" b="1" i="0" u="none" strike="noStrike" cap="none" normalizeH="0" baseline="0" dirty="0">
                          <a:ln>
                            <a:noFill/>
                          </a:ln>
                          <a:solidFill>
                            <a:schemeClr val="bg1"/>
                          </a:solidFill>
                          <a:effectLst/>
                          <a:latin typeface="Palatino Linotype" panose="02040502050505030304" pitchFamily="18" charset="0"/>
                        </a:rPr>
                        <a:t>Earned profit</a:t>
                      </a:r>
                      <a:endParaRPr kumimoji="0" lang="en-US" altLang="zh-CN"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-1039.02</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-515.47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-1376.07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-1527.91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-1403.96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-805.76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287.43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989.83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1119.78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err="1">
                          <a:ln>
                            <a:noFill/>
                          </a:ln>
                          <a:solidFill>
                            <a:schemeClr val="bg1"/>
                          </a:solidFill>
                          <a:effectLst/>
                          <a:latin typeface="Palatino Linotype" panose="02040502050505030304" pitchFamily="18" charset="0"/>
                        </a:rPr>
                        <a:t>Yoy</a:t>
                      </a:r>
                      <a:r>
                        <a:rPr kumimoji="0" lang="en-US" sz="1050" b="1" i="0" u="none" strike="noStrike" cap="none" normalizeH="0" baseline="0" dirty="0">
                          <a:ln>
                            <a:noFill/>
                          </a:ln>
                          <a:solidFill>
                            <a:schemeClr val="bg1"/>
                          </a:solidFill>
                          <a:effectLst/>
                          <a:latin typeface="Palatino Linotype" panose="02040502050505030304" pitchFamily="18" charset="0"/>
                        </a:rPr>
                        <a: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cap="flat">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-50.39%</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166.96%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11.03%</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-8.11%</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-42.61%</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244.37%</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13.13%</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r>
            </a:tbl>
          </a:graphicData>
        </a:graphic>
      </p:graphicFrame>
      <p:sp>
        <p:nvSpPr>
          <p:cNvPr id="13" name="矩形 12"/>
          <p:cNvSpPr/>
          <p:nvPr/>
        </p:nvSpPr>
        <p:spPr>
          <a:xfrm>
            <a:off x="163732" y="5914070"/>
            <a:ext cx="9576947" cy="856186"/>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b="1" dirty="0">
                <a:solidFill>
                  <a:srgbClr val="AA190B"/>
                </a:solidFill>
                <a:ea typeface="楷体" panose="02010609060101010101" pitchFamily="49" charset="-122"/>
              </a:rPr>
              <a:t>Operating Revenue:</a:t>
            </a:r>
            <a:r>
              <a:rPr lang="zh-CN" altLang="en-US" sz="1000" b="1" dirty="0">
                <a:solidFill>
                  <a:srgbClr val="AA190B"/>
                </a:solidFill>
                <a:ea typeface="楷体" panose="02010609060101010101" pitchFamily="49" charset="-122"/>
              </a:rPr>
              <a:t> </a:t>
            </a:r>
            <a:r>
              <a:rPr lang="en-US" altLang="zh-CN" sz="1000" b="1" dirty="0">
                <a:solidFill>
                  <a:schemeClr val="tx1"/>
                </a:solidFill>
                <a:ea typeface="楷体" panose="02010609060101010101" pitchFamily="49" charset="-122"/>
              </a:rPr>
              <a:t>In the first three years, due to the listing, the business expanded significantly and the revenue growth rate was fast. After 2022, the company‘s revenue is squeezed due to the development of competitive products, and the subsequent growth rate is assumed to be 10% (phase 1)</a:t>
            </a:r>
            <a:r>
              <a:rPr lang="en-US" altLang="zh-CN" sz="1000" b="1" dirty="0">
                <a:solidFill>
                  <a:srgbClr val="AA190B"/>
                </a:solidFill>
                <a:ea typeface="楷体" panose="02010609060101010101" pitchFamily="49" charset="-122"/>
              </a:rPr>
              <a:t>.</a:t>
            </a:r>
            <a:endParaRPr lang="en-US" altLang="zh-CN" sz="1000" b="1" dirty="0">
              <a:solidFill>
                <a:srgbClr val="AA190B"/>
              </a:solidFill>
              <a:ea typeface="楷体" panose="02010609060101010101" pitchFamily="49" charset="-122"/>
            </a:endParaRPr>
          </a:p>
          <a:p>
            <a:r>
              <a:rPr lang="en-US" altLang="zh-CN" sz="1000" b="1" dirty="0">
                <a:solidFill>
                  <a:srgbClr val="AA190B"/>
                </a:solidFill>
                <a:ea typeface="楷体" panose="02010609060101010101" pitchFamily="49" charset="-122"/>
              </a:rPr>
              <a:t>Gross Margin: </a:t>
            </a:r>
            <a:r>
              <a:rPr lang="en-US" altLang="zh-CN" sz="1000" b="1" dirty="0">
                <a:solidFill>
                  <a:schemeClr val="tx1"/>
                </a:solidFill>
                <a:ea typeface="楷体" panose="02010609060101010101" pitchFamily="49" charset="-122"/>
              </a:rPr>
              <a:t>Maintain at around 53%, given the fact that it has been maintained for several years. </a:t>
            </a:r>
            <a:endParaRPr lang="en-US" altLang="zh-CN" sz="1000" b="1" dirty="0">
              <a:solidFill>
                <a:schemeClr val="tx1"/>
              </a:solidFill>
              <a:ea typeface="楷体" panose="02010609060101010101" pitchFamily="49" charset="-122"/>
            </a:endParaRPr>
          </a:p>
          <a:p>
            <a:r>
              <a:rPr lang="en-US" altLang="zh-CN" sz="1000" b="1" dirty="0">
                <a:solidFill>
                  <a:srgbClr val="AA190B"/>
                </a:solidFill>
                <a:ea typeface="楷体" panose="02010609060101010101" pitchFamily="49" charset="-122"/>
              </a:rPr>
              <a:t>Expense: </a:t>
            </a:r>
            <a:r>
              <a:rPr lang="en-US" altLang="zh-CN" sz="1000" b="1" dirty="0">
                <a:solidFill>
                  <a:schemeClr val="tx1"/>
                </a:solidFill>
                <a:ea typeface="楷体" panose="02010609060101010101" pitchFamily="49" charset="-122"/>
              </a:rPr>
              <a:t>Due to the pressure of market competition and the natural limitations of the graphic community, the company needs to spend more money on marketing products, so the cost has a high proportion.</a:t>
            </a:r>
            <a:endParaRPr lang="en-US" altLang="zh-CN" sz="1000" dirty="0">
              <a:solidFill>
                <a:schemeClr val="tx1"/>
              </a:solidFill>
              <a:ea typeface="楷体" panose="02010609060101010101" pitchFamily="49" charset="-122"/>
            </a:endParaRPr>
          </a:p>
        </p:txBody>
      </p:sp>
      <p:sp>
        <p:nvSpPr>
          <p:cNvPr id="14" name="文本框 13"/>
          <p:cNvSpPr txBox="1"/>
          <p:nvPr/>
        </p:nvSpPr>
        <p:spPr>
          <a:xfrm>
            <a:off x="163733" y="5698046"/>
            <a:ext cx="1656125" cy="193899"/>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Assumptions</a:t>
            </a:r>
            <a:endParaRPr lang="zh-CN" altLang="en-US" sz="1400" b="1"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3"/>
          <p:cNvGraphicFramePr/>
          <p:nvPr>
            <p:custDataLst>
              <p:tags r:id="rId1"/>
            </p:custDataLst>
          </p:nvPr>
        </p:nvGraphicFramePr>
        <p:xfrm>
          <a:off x="232002" y="2457687"/>
          <a:ext cx="5309326" cy="3986456"/>
        </p:xfrm>
        <a:graphic>
          <a:graphicData uri="http://schemas.openxmlformats.org/drawingml/2006/table">
            <a:tbl>
              <a:tblPr>
                <a:tableStyleId>{8799B23B-EC83-4686-B30A-512413B5E67A}</a:tableStyleId>
              </a:tblPr>
              <a:tblGrid>
                <a:gridCol w="795768"/>
                <a:gridCol w="644794"/>
                <a:gridCol w="644794"/>
                <a:gridCol w="644794"/>
                <a:gridCol w="644794"/>
                <a:gridCol w="644794"/>
                <a:gridCol w="644794"/>
                <a:gridCol w="644794"/>
              </a:tblGrid>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200" b="1" i="0" u="none" strike="noStrike" kern="1200" cap="none" normalizeH="0" baseline="0" dirty="0" err="1">
                          <a:ln>
                            <a:noFill/>
                          </a:ln>
                          <a:solidFill>
                            <a:srgbClr val="9B1717"/>
                          </a:solidFill>
                          <a:effectLst/>
                          <a:latin typeface="Palatino Linotype" panose="02040502050505030304" pitchFamily="18" charset="0"/>
                          <a:ea typeface="+mn-ea"/>
                          <a:cs typeface="+mn-cs"/>
                        </a:rPr>
                        <a:t>PhaseI</a:t>
                      </a:r>
                      <a:endParaRPr kumimoji="0" lang="en-US" sz="1200" b="1" i="0" u="none" strike="noStrike" kern="1200" cap="none" normalizeH="0" baseline="0" dirty="0">
                        <a:ln>
                          <a:noFill/>
                        </a:ln>
                        <a:solidFill>
                          <a:srgbClr val="9B1717"/>
                        </a:solidFill>
                        <a:effectLst/>
                        <a:latin typeface="Palatino Linotype" panose="02040502050505030304" pitchFamily="18" charset="0"/>
                        <a:ea typeface="+mn-ea"/>
                        <a:cs typeface="+mn-cs"/>
                      </a:endParaRPr>
                    </a:p>
                  </a:txBody>
                  <a:tcPr marL="36000" marR="36000" marT="36000" marB="36000" anchor="ctr" horzOverflow="overflow">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2025E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2026E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2027E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2028E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FCFF</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-2350.28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-2454.92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-1386.43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-380.76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317.96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442.22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448.97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200" b="1" i="0" u="none" strike="noStrike" cap="none" normalizeH="0" baseline="0" dirty="0">
                          <a:ln>
                            <a:noFill/>
                          </a:ln>
                          <a:solidFill>
                            <a:schemeClr val="tx1"/>
                          </a:solidFill>
                          <a:effectLst/>
                          <a:latin typeface="Palatino Linotype" panose="02040502050505030304" pitchFamily="18" charset="0"/>
                        </a:rPr>
                        <a:t>WACC</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Discount factor</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0.96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0.92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0.87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0.83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0.78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0.74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0.71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200" b="1" u="none" strike="noStrike" cap="none" normalizeH="0" baseline="0" dirty="0">
                          <a:ln>
                            <a:noFill/>
                          </a:ln>
                          <a:solidFill>
                            <a:srgbClr val="9B1717"/>
                          </a:solidFill>
                          <a:effectLst/>
                          <a:latin typeface="Palatino Linotype" panose="02040502050505030304" pitchFamily="18" charset="0"/>
                        </a:rPr>
                        <a:t>Phase II</a:t>
                      </a:r>
                      <a:endParaRPr kumimoji="0" lang="en-US" sz="1200" b="1" i="0" u="none" strike="noStrike" cap="none" normalizeH="0" baseline="0" dirty="0">
                        <a:ln>
                          <a:noFill/>
                        </a:ln>
                        <a:solidFill>
                          <a:srgbClr val="9B1717"/>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2029E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2030E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2031E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2032E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2033E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2034E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FCFF</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484.89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523.68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565.57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610.82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659.68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712.46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WACC</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u="none" strike="noStrike" cap="none" normalizeH="0" baseline="0" dirty="0">
                          <a:ln>
                            <a:noFill/>
                          </a:ln>
                          <a:solidFill>
                            <a:schemeClr val="tx1"/>
                          </a:solidFill>
                          <a:effectLst/>
                          <a:latin typeface="Palatino Linotype" panose="02040502050505030304" pitchFamily="18" charset="0"/>
                        </a:rPr>
                        <a:t>Discount factor</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0.67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0.64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0.60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0.57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0.54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0.52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标题 3"/>
          <p:cNvSpPr>
            <a:spLocks noGrp="1"/>
          </p:cNvSpPr>
          <p:nvPr>
            <p:ph type="title"/>
          </p:nvPr>
        </p:nvSpPr>
        <p:spPr>
          <a:xfrm>
            <a:off x="264840" y="296863"/>
            <a:ext cx="9368110" cy="611187"/>
          </a:xfrm>
        </p:spPr>
        <p:txBody>
          <a:bodyPr/>
          <a:lstStyle/>
          <a:p>
            <a:r>
              <a:rPr lang="en-US" altLang="zh-CN" dirty="0"/>
              <a:t>DCF: Free Cash Flow Model</a:t>
            </a:r>
            <a:endParaRPr lang="zh-CN" altLang="en-US" dirty="0"/>
          </a:p>
        </p:txBody>
      </p:sp>
      <p:sp>
        <p:nvSpPr>
          <p:cNvPr id="7" name="矩形 6"/>
          <p:cNvSpPr/>
          <p:nvPr/>
        </p:nvSpPr>
        <p:spPr>
          <a:xfrm>
            <a:off x="232002" y="1197546"/>
            <a:ext cx="9368110" cy="1059459"/>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b="1" dirty="0">
                <a:solidFill>
                  <a:srgbClr val="9B1717"/>
                </a:solidFill>
                <a:ea typeface="楷体" panose="02010609060101010101" pitchFamily="49" charset="-122"/>
              </a:rPr>
              <a:t>The development of the company is divided into three phase.</a:t>
            </a:r>
            <a:endParaRPr lang="en-US" altLang="zh-CN" sz="1100" b="1" dirty="0">
              <a:solidFill>
                <a:srgbClr val="9B1717"/>
              </a:solidFill>
              <a:ea typeface="楷体" panose="02010609060101010101" pitchFamily="49" charset="-122"/>
            </a:endParaRPr>
          </a:p>
          <a:p>
            <a:r>
              <a:rPr lang="en-US" altLang="zh-CN" sz="1100" b="1" dirty="0">
                <a:solidFill>
                  <a:srgbClr val="AA190B"/>
                </a:solidFill>
                <a:ea typeface="楷体" panose="02010609060101010101" pitchFamily="49" charset="-122"/>
              </a:rPr>
              <a:t>Phase I (7 years): </a:t>
            </a:r>
            <a:r>
              <a:rPr lang="en-US" altLang="zh-CN" sz="1100" b="1" dirty="0">
                <a:solidFill>
                  <a:schemeClr val="tx1"/>
                </a:solidFill>
                <a:ea typeface="楷体" panose="02010609060101010101" pitchFamily="49" charset="-122"/>
              </a:rPr>
              <a:t>The company is in the stages of germination, where the market is </a:t>
            </a:r>
            <a:r>
              <a:rPr lang="en-US" altLang="zh-CN" sz="1100" b="1" dirty="0" err="1">
                <a:solidFill>
                  <a:schemeClr val="tx1"/>
                </a:solidFill>
                <a:ea typeface="楷体" panose="02010609060101010101" pitchFamily="49" charset="-122"/>
              </a:rPr>
              <a:t>inmature</a:t>
            </a:r>
            <a:r>
              <a:rPr lang="en-US" altLang="zh-CN" sz="1100" b="1" dirty="0">
                <a:solidFill>
                  <a:schemeClr val="tx1"/>
                </a:solidFill>
                <a:ea typeface="楷体" panose="02010609060101010101" pitchFamily="49" charset="-122"/>
              </a:rPr>
              <a:t> and the competition is fierce. Therefore the company will spend much money on Sales and research on new product, and may even suffer from a negative NI at the beginning. </a:t>
            </a:r>
            <a:endParaRPr lang="en-US" altLang="zh-CN" sz="1100" b="1" dirty="0">
              <a:solidFill>
                <a:schemeClr val="tx1"/>
              </a:solidFill>
              <a:ea typeface="楷体" panose="02010609060101010101" pitchFamily="49" charset="-122"/>
            </a:endParaRPr>
          </a:p>
          <a:p>
            <a:r>
              <a:rPr lang="en-US" altLang="zh-CN" sz="1100" b="1" dirty="0">
                <a:solidFill>
                  <a:srgbClr val="AA190B"/>
                </a:solidFill>
                <a:ea typeface="楷体" panose="02010609060101010101" pitchFamily="49" charset="-122"/>
              </a:rPr>
              <a:t>Phase II (6 years): </a:t>
            </a:r>
            <a:r>
              <a:rPr lang="en-US" altLang="zh-CN" sz="1100" b="1" dirty="0">
                <a:solidFill>
                  <a:schemeClr val="tx1"/>
                </a:solidFill>
                <a:ea typeface="楷体" panose="02010609060101010101" pitchFamily="49" charset="-122"/>
              </a:rPr>
              <a:t>The company gains more customers and has a </a:t>
            </a:r>
            <a:r>
              <a:rPr lang="en-US" altLang="zh-CN" sz="1100" b="1" dirty="0" err="1">
                <a:solidFill>
                  <a:schemeClr val="tx1"/>
                </a:solidFill>
                <a:ea typeface="楷体" panose="02010609060101010101" pitchFamily="49" charset="-122"/>
              </a:rPr>
              <a:t>reletivly</a:t>
            </a:r>
            <a:r>
              <a:rPr lang="en-US" altLang="zh-CN" sz="1100" b="1" dirty="0">
                <a:solidFill>
                  <a:schemeClr val="tx1"/>
                </a:solidFill>
                <a:ea typeface="楷体" panose="02010609060101010101" pitchFamily="49" charset="-122"/>
              </a:rPr>
              <a:t> stable market share. The expense are under control and the profit becomes more stable. In this phase, the company has a growth rate of 8%. </a:t>
            </a:r>
            <a:endParaRPr lang="en-US" altLang="zh-CN" sz="1100" b="1" dirty="0">
              <a:solidFill>
                <a:schemeClr val="tx1"/>
              </a:solidFill>
              <a:ea typeface="楷体" panose="02010609060101010101" pitchFamily="49" charset="-122"/>
            </a:endParaRPr>
          </a:p>
          <a:p>
            <a:r>
              <a:rPr lang="en-US" altLang="zh-CN" sz="1100" b="1" dirty="0">
                <a:solidFill>
                  <a:srgbClr val="AA190B"/>
                </a:solidFill>
                <a:ea typeface="楷体" panose="02010609060101010101" pitchFamily="49" charset="-122"/>
              </a:rPr>
              <a:t>Phase III (perpetual): </a:t>
            </a:r>
            <a:r>
              <a:rPr lang="en-US" altLang="zh-CN" sz="1100" b="1" dirty="0">
                <a:solidFill>
                  <a:schemeClr val="tx1"/>
                </a:solidFill>
                <a:ea typeface="楷体" panose="02010609060101010101" pitchFamily="49" charset="-122"/>
              </a:rPr>
              <a:t>The company is mature and enjoys a sustainable growth rate of 0.9%.</a:t>
            </a:r>
            <a:endParaRPr lang="en-US" altLang="zh-CN" sz="1100" b="1" dirty="0">
              <a:solidFill>
                <a:schemeClr val="tx1"/>
              </a:solidFill>
              <a:ea typeface="楷体" panose="02010609060101010101" pitchFamily="49" charset="-122"/>
            </a:endParaRPr>
          </a:p>
        </p:txBody>
      </p:sp>
      <p:sp>
        <p:nvSpPr>
          <p:cNvPr id="8" name="文本框 7"/>
          <p:cNvSpPr txBox="1"/>
          <p:nvPr/>
        </p:nvSpPr>
        <p:spPr>
          <a:xfrm>
            <a:off x="232003" y="981522"/>
            <a:ext cx="1656125" cy="193899"/>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Assumptions</a:t>
            </a:r>
            <a:endParaRPr lang="zh-CN" altLang="en-US" sz="1400" b="1" dirty="0">
              <a:latin typeface="Arial" panose="020B0604020202020204" pitchFamily="34" charset="0"/>
              <a:cs typeface="Arial" panose="020B0604020202020204" pitchFamily="34" charset="0"/>
            </a:endParaRPr>
          </a:p>
        </p:txBody>
      </p:sp>
      <p:graphicFrame>
        <p:nvGraphicFramePr>
          <p:cNvPr id="13" name="Group 3"/>
          <p:cNvGraphicFramePr/>
          <p:nvPr>
            <p:custDataLst>
              <p:tags r:id="rId2"/>
            </p:custDataLst>
          </p:nvPr>
        </p:nvGraphicFramePr>
        <p:xfrm>
          <a:off x="5744584" y="2457686"/>
          <a:ext cx="3927827" cy="3986457"/>
        </p:xfrm>
        <a:graphic>
          <a:graphicData uri="http://schemas.openxmlformats.org/drawingml/2006/table">
            <a:tbl>
              <a:tblPr/>
              <a:tblGrid>
                <a:gridCol w="1214791"/>
                <a:gridCol w="1356518"/>
                <a:gridCol w="1356518"/>
              </a:tblGrid>
              <a:tr h="45185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FCFF</a:t>
                      </a:r>
                      <a:r>
                        <a:rPr kumimoji="0" lang="zh-CN" altLang="en-US" sz="1200" b="1" i="0" u="none" strike="noStrike" cap="none" normalizeH="0" baseline="0" dirty="0">
                          <a:ln>
                            <a:noFill/>
                          </a:ln>
                          <a:solidFill>
                            <a:schemeClr val="bg1"/>
                          </a:solidFill>
                          <a:effectLst/>
                          <a:latin typeface="Palatino Linotype" panose="02040502050505030304" pitchFamily="18" charset="0"/>
                        </a:rPr>
                        <a:t> </a:t>
                      </a:r>
                      <a:r>
                        <a:rPr kumimoji="0" lang="en-US" altLang="zh-CN" sz="1200" b="1" i="0" u="none" strike="noStrike" cap="none" normalizeH="0" baseline="0" dirty="0">
                          <a:ln>
                            <a:noFill/>
                          </a:ln>
                          <a:solidFill>
                            <a:schemeClr val="bg1"/>
                          </a:solidFill>
                          <a:effectLst/>
                          <a:latin typeface="Palatino Linotype" panose="02040502050505030304" pitchFamily="18" charset="0"/>
                        </a:rPr>
                        <a:t>Valuation</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rgbClr val="9B1717"/>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B1717"/>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Discounted cash flow</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Percentage of value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solid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Phase I</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-5139.03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-96.54%</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Phase II</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2078.15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39.04%</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Phase III</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8384.07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157.50%</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AEV</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5323.19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5185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Less: minority equity</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7.50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0.14%</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defRPr/>
                      </a:pPr>
                      <a:r>
                        <a:rPr kumimoji="0" lang="en-US" altLang="zh-CN" sz="1200" b="1" i="0" u="none" strike="noStrike" cap="none" normalizeH="0" baseline="0" dirty="0">
                          <a:ln>
                            <a:noFill/>
                          </a:ln>
                          <a:solidFill>
                            <a:schemeClr val="bg1"/>
                          </a:solidFill>
                          <a:effectLst/>
                          <a:latin typeface="Palatino Linotype" panose="02040502050505030304" pitchFamily="18" charset="0"/>
                        </a:rPr>
                        <a:t>Equity Value</a:t>
                      </a:r>
                      <a:endParaRPr kumimoji="0" lang="en-US" altLang="zh-CN"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5315.70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99.86%</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645723">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Divide by: General Capital</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sz="1200" b="0" u="none" strike="noStrike" kern="1200" cap="none" normalizeH="0" baseline="0">
                          <a:ln>
                            <a:noFill/>
                          </a:ln>
                          <a:solidFill>
                            <a:schemeClr val="tx1"/>
                          </a:solidFill>
                          <a:effectLst/>
                          <a:latin typeface="Palatino Linotype" panose="02040502050505030304" pitchFamily="18" charset="0"/>
                          <a:ea typeface="+mn-ea"/>
                          <a:cs typeface="+mn-cs"/>
                        </a:rPr>
                        <a:t>3.17E+08</a:t>
                      </a:r>
                      <a:endParaRPr kumimoji="0" lang="en-US"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Price per share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800" b="1" u="none" strike="noStrike" kern="1200" cap="none" normalizeH="0" baseline="0" dirty="0">
                          <a:ln>
                            <a:noFill/>
                          </a:ln>
                          <a:solidFill>
                            <a:srgbClr val="9B1717"/>
                          </a:solidFill>
                          <a:effectLst/>
                          <a:latin typeface="Palatino Linotype" panose="02040502050505030304" pitchFamily="18" charset="0"/>
                          <a:ea typeface="+mn-ea"/>
                          <a:cs typeface="+mn-cs"/>
                        </a:rPr>
                        <a:t>16.78 </a:t>
                      </a:r>
                      <a:endParaRPr kumimoji="0" lang="en-US" altLang="zh-CN" sz="1800" b="1" u="none" strike="noStrike" kern="1200" cap="none" normalizeH="0" baseline="0" dirty="0">
                        <a:ln>
                          <a:noFill/>
                        </a:ln>
                        <a:solidFill>
                          <a:srgbClr val="9B1717"/>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a:spLocks noGrp="1"/>
          </p:cNvSpPr>
          <p:nvPr>
            <p:ph type="title"/>
          </p:nvPr>
        </p:nvSpPr>
        <p:spPr>
          <a:xfrm>
            <a:off x="264840" y="296863"/>
            <a:ext cx="9368110" cy="611187"/>
          </a:xfrm>
        </p:spPr>
        <p:txBody>
          <a:bodyPr/>
          <a:lstStyle/>
          <a:p>
            <a:r>
              <a:rPr lang="en-US" altLang="zh-CN" dirty="0"/>
              <a:t>DCF: Sensitive test</a:t>
            </a:r>
            <a:endParaRPr lang="zh-CN" altLang="en-US" dirty="0"/>
          </a:p>
        </p:txBody>
      </p:sp>
      <p:graphicFrame>
        <p:nvGraphicFramePr>
          <p:cNvPr id="9" name="Group 3"/>
          <p:cNvGraphicFramePr/>
          <p:nvPr>
            <p:custDataLst>
              <p:tags r:id="rId1"/>
            </p:custDataLst>
          </p:nvPr>
        </p:nvGraphicFramePr>
        <p:xfrm>
          <a:off x="170724" y="1055055"/>
          <a:ext cx="9577008" cy="4931017"/>
        </p:xfrm>
        <a:graphic>
          <a:graphicData uri="http://schemas.openxmlformats.org/drawingml/2006/table">
            <a:tbl>
              <a:tblPr/>
              <a:tblGrid>
                <a:gridCol w="798084"/>
                <a:gridCol w="798084"/>
                <a:gridCol w="798084"/>
                <a:gridCol w="798084"/>
                <a:gridCol w="798084"/>
                <a:gridCol w="798084"/>
                <a:gridCol w="798084"/>
                <a:gridCol w="798084"/>
                <a:gridCol w="798084"/>
                <a:gridCol w="798084"/>
                <a:gridCol w="798084"/>
                <a:gridCol w="798084"/>
              </a:tblGrid>
              <a:tr h="379309">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B1717"/>
                    </a:solidFill>
                  </a:tcPr>
                </a:tc>
                <a:tc gridSpan="11">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Sustainable growth rate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r>
              <a:tr h="379309">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WACC</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0.56%</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0.61%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0.68%</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0.74%</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0.82%</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0.90%</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0.99%</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1.09%</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1.20%</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1.32%</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1.45%</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3.31%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45.82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46.98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48.31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49.84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51.63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53.72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56.19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59.14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62.70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67.07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72.52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3.64%</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37.84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38.73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39.74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40.90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42.25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43.81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45.64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47.81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50.39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53.51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57.33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4.01%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30.88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31.56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32.33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33.22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34.23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35.40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36.77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38.37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40.25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42.51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4.41%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24.80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25.91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26.58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27.35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29.25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30.43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31.82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33.46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35.42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4.85%</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19.47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19.87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20.83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21.41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22.08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23.72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24.75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25.95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27.37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5.33%</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14.81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15.11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15.45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16.28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16.78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17.35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18.01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18.77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19.66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20.69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5.87%</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w="12700" cap="flat" cmpd="sng" algn="ctr">
                      <a:solidFill>
                        <a:srgbClr val="9B1717"/>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10.72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10.95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11.21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11.51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a:noFill/>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12.22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a:noFill/>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solidFill>
                        <a:srgbClr val="9B1717"/>
                      </a:solidFill>
                      <a:prstDash val="solid"/>
                      <a:round/>
                      <a:headEnd type="none" w="med" len="med"/>
                      <a:tailEnd type="none" w="med" len="med"/>
                    </a:lnT>
                    <a:lnB>
                      <a:noFill/>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13.14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13.70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14.35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15.11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6.45%</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7.14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7.52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7.74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7.99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8.27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8.59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8.96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9.38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9.86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10.41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7.10%</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4.01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4.15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4.30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4.46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4.65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4.86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5.68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6.04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6.45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7.81%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1.28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1.76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2.30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2.79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3.09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8.59%</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-0.93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-0.62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-0.48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-0.17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0.03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0.24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bl>
          </a:graphicData>
        </a:graphic>
      </p:graphicFrame>
      <p:sp>
        <p:nvSpPr>
          <p:cNvPr id="10" name="矩形 9"/>
          <p:cNvSpPr/>
          <p:nvPr/>
        </p:nvSpPr>
        <p:spPr>
          <a:xfrm>
            <a:off x="170785" y="6166098"/>
            <a:ext cx="9576947" cy="504056"/>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ea typeface="楷体" panose="02010609060101010101" pitchFamily="49" charset="-122"/>
              </a:rPr>
              <a:t>The stock price is sensitive to fluctuations in WACC, but around the WACC and g values used in our forecast, the share price is still below the actual offering price, so we think the IPO at this time is a bad idea for its investors.</a:t>
            </a:r>
            <a:endParaRPr lang="en-US" altLang="zh-CN" sz="1200" dirty="0">
              <a:solidFill>
                <a:schemeClr val="tx1"/>
              </a:solidFill>
              <a:ea typeface="楷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Relative Valuation</a:t>
            </a:r>
            <a:br>
              <a:rPr lang="en-US" altLang="zh-CN" dirty="0"/>
            </a:br>
            <a:r>
              <a:rPr lang="en-US" altLang="zh-CN" sz="1600" dirty="0">
                <a:solidFill>
                  <a:schemeClr val="bg1">
                    <a:lumMod val="50000"/>
                  </a:schemeClr>
                </a:solidFill>
              </a:rPr>
              <a:t>——under PE, EV/EBITDA, PS</a:t>
            </a:r>
            <a:endParaRPr lang="zh-CN" altLang="en-US" dirty="0">
              <a:solidFill>
                <a:schemeClr val="bg1">
                  <a:lumMod val="50000"/>
                </a:schemeClr>
              </a:solidFill>
            </a:endParaRPr>
          </a:p>
        </p:txBody>
      </p:sp>
      <p:graphicFrame>
        <p:nvGraphicFramePr>
          <p:cNvPr id="2" name="表格 2"/>
          <p:cNvGraphicFramePr>
            <a:graphicFrameLocks noGrp="1"/>
          </p:cNvGraphicFramePr>
          <p:nvPr/>
        </p:nvGraphicFramePr>
        <p:xfrm>
          <a:off x="165576" y="1009797"/>
          <a:ext cx="9576944" cy="5097498"/>
        </p:xfrm>
        <a:graphic>
          <a:graphicData uri="http://schemas.openxmlformats.org/drawingml/2006/table">
            <a:tbl>
              <a:tblPr firstRow="1" bandRow="1">
                <a:tableStyleId>{5C22544A-7EE6-4342-B048-85BDC9FD1C3A}</a:tableStyleId>
              </a:tblPr>
              <a:tblGrid>
                <a:gridCol w="736688"/>
                <a:gridCol w="736688"/>
                <a:gridCol w="736688"/>
                <a:gridCol w="736688"/>
                <a:gridCol w="736688"/>
                <a:gridCol w="736688"/>
                <a:gridCol w="736688"/>
                <a:gridCol w="736688"/>
                <a:gridCol w="736688"/>
                <a:gridCol w="736688"/>
                <a:gridCol w="736688"/>
                <a:gridCol w="736688"/>
                <a:gridCol w="736688"/>
              </a:tblGrid>
              <a:tr h="504582">
                <a:tc>
                  <a:txBody>
                    <a:bodyPr/>
                    <a:lstStyle/>
                    <a:p>
                      <a:pPr algn="ctr" fontAlgn="b"/>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gridSpan="2">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Jan.6, 2025</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gridSpan="3">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PE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gridSpan="3">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EV/EBITDA</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gridSpan="3">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PS</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r>
              <a:tr h="504582">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Corporate Name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Stock Code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Closing Price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(RMB)</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Market Value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(RMB)</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知乎</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02390.HK</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8.76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22.71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-3.07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-4.74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-4.25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0.58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微博</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SW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rPr>
                        <a:t>09898.HK</a:t>
                      </a:r>
                      <a:endPar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67.92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161.90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28.96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22.65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6.47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11.76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17.54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3.91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2.39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哔哩哔哩</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09626.HK</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125.57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518.10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-7.73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-8.72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-21.22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-40.63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-133.31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2.96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2.35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虎牙</a:t>
                      </a:r>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HUYA.US</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49.35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-22.93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-12.66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-31.34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0.56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0.71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快手</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01024.HK</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38.02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1633.00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-8.46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32.94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17.99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-3.48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-37.05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12.58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爱奇艺</a:t>
                      </a:r>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IQ.US</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135.90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-10.20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16.59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9.44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-8.78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0.70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0.75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Reddit</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RDDT.US</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1269.57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2243.00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-56.76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25.57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4582">
                <a:tc gridSpan="4">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Average</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-14.11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-11.99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-21.89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2.66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4.63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9" name="矩形 8"/>
          <p:cNvSpPr/>
          <p:nvPr/>
        </p:nvSpPr>
        <p:spPr>
          <a:xfrm>
            <a:off x="170785" y="6166098"/>
            <a:ext cx="9576947" cy="504056"/>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ea typeface="楷体" panose="02010609060101010101" pitchFamily="49" charset="-122"/>
              </a:rPr>
              <a:t>We chose Internet content platform companies for comparison, finding that PE and enterprise multiples often fail due to unprofitability of the enterprises. From the PS point of view, ZHIHU is also not a good investment choice</a:t>
            </a:r>
            <a:endParaRPr lang="en-US" altLang="zh-CN" sz="1200" dirty="0">
              <a:solidFill>
                <a:schemeClr val="tx1"/>
              </a:solidFill>
              <a:ea typeface="楷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IV:</a:t>
            </a:r>
            <a:r>
              <a:rPr lang="zh-CN" altLang="en-US" dirty="0"/>
              <a:t> </a:t>
            </a:r>
            <a:r>
              <a:rPr lang="en-US" altLang="zh-CN" dirty="0"/>
              <a:t>Additional Discussion</a:t>
            </a:r>
            <a:endParaRPr lang="en-US" dirty="0"/>
          </a:p>
        </p:txBody>
      </p:sp>
      <p:sp>
        <p:nvSpPr>
          <p:cNvPr id="4" name="文本框 3"/>
          <p:cNvSpPr txBox="1"/>
          <p:nvPr/>
        </p:nvSpPr>
        <p:spPr>
          <a:xfrm>
            <a:off x="2846349" y="3069754"/>
            <a:ext cx="4205092" cy="584775"/>
          </a:xfrm>
          <a:prstGeom prst="rect">
            <a:avLst/>
          </a:prstGeom>
          <a:noFill/>
          <a:ln w="6350" cap="flat">
            <a:noFill/>
            <a:miter lim="800000"/>
          </a:ln>
        </p:spPr>
        <p:txBody>
          <a:bodyPr wrap="square">
            <a:spAutoFit/>
          </a:bodyPr>
          <a:lstStyle/>
          <a:p>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Additional Discussion</a:t>
            </a:r>
            <a:endParaRPr lang="zh-CN" altLang="en-US" sz="3200" b="1"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840" y="296863"/>
            <a:ext cx="9368110" cy="611187"/>
          </a:xfrm>
        </p:spPr>
        <p:txBody>
          <a:bodyPr/>
          <a:lstStyle/>
          <a:p>
            <a:r>
              <a:rPr lang="en-US" dirty="0"/>
              <a:t>Market comparison in US and Hong Kong</a:t>
            </a:r>
            <a:endParaRPr lang="en-US" dirty="0"/>
          </a:p>
        </p:txBody>
      </p:sp>
      <p:sp>
        <p:nvSpPr>
          <p:cNvPr id="5" name="Text Box 10"/>
          <p:cNvSpPr txBox="1">
            <a:spLocks noChangeArrowheads="1"/>
          </p:cNvSpPr>
          <p:nvPr>
            <p:custDataLst>
              <p:tags r:id="rId2"/>
            </p:custDataLst>
          </p:nvPr>
        </p:nvSpPr>
        <p:spPr bwMode="auto">
          <a:xfrm>
            <a:off x="444735" y="1126683"/>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Stage market visualization analysis</a:t>
            </a:r>
            <a:endParaRPr lang="en-US" sz="1400" b="1" dirty="0">
              <a:solidFill>
                <a:schemeClr val="bg1"/>
              </a:solidFill>
              <a:latin typeface="Palatino Linotype" panose="02040502050505030304" pitchFamily="18" charset="0"/>
            </a:endParaRPr>
          </a:p>
        </p:txBody>
      </p:sp>
      <p:sp>
        <p:nvSpPr>
          <p:cNvPr id="6" name="Text Placeholder 5"/>
          <p:cNvSpPr txBox="1"/>
          <p:nvPr/>
        </p:nvSpPr>
        <p:spPr>
          <a:xfrm>
            <a:off x="444734" y="1376363"/>
            <a:ext cx="8680110" cy="2413471"/>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11" name="Text Box 10"/>
          <p:cNvSpPr txBox="1">
            <a:spLocks noChangeArrowheads="1"/>
          </p:cNvSpPr>
          <p:nvPr>
            <p:custDataLst>
              <p:tags r:id="rId3"/>
            </p:custDataLst>
          </p:nvPr>
        </p:nvSpPr>
        <p:spPr bwMode="auto">
          <a:xfrm>
            <a:off x="439349" y="4008469"/>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Period Market Performance</a:t>
            </a:r>
            <a:endParaRPr lang="en-US" sz="1400" b="1" dirty="0">
              <a:solidFill>
                <a:schemeClr val="bg1"/>
              </a:solidFill>
              <a:latin typeface="Palatino Linotype" panose="02040502050505030304" pitchFamily="18" charset="0"/>
            </a:endParaRPr>
          </a:p>
        </p:txBody>
      </p:sp>
      <p:sp>
        <p:nvSpPr>
          <p:cNvPr id="12" name="Text Placeholder 5"/>
          <p:cNvSpPr txBox="1"/>
          <p:nvPr/>
        </p:nvSpPr>
        <p:spPr>
          <a:xfrm>
            <a:off x="439348" y="4258149"/>
            <a:ext cx="8680110" cy="2413471"/>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graphicFrame>
        <p:nvGraphicFramePr>
          <p:cNvPr id="19" name="图表 18"/>
          <p:cNvGraphicFramePr/>
          <p:nvPr/>
        </p:nvGraphicFramePr>
        <p:xfrm>
          <a:off x="771171" y="1500307"/>
          <a:ext cx="7753441" cy="2323224"/>
        </p:xfrm>
        <a:graphic>
          <a:graphicData uri="http://schemas.openxmlformats.org/drawingml/2006/chart">
            <c:chart xmlns:c="http://schemas.openxmlformats.org/drawingml/2006/chart" xmlns:r="http://schemas.openxmlformats.org/officeDocument/2006/relationships" r:id="rId1"/>
          </a:graphicData>
        </a:graphic>
      </p:graphicFrame>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766" y="4379159"/>
            <a:ext cx="7532846" cy="2171449"/>
          </a:xfrm>
          <a:prstGeom prst="rect">
            <a:avLst/>
          </a:prstGeom>
        </p:spPr>
      </p:pic>
      <p:cxnSp>
        <p:nvCxnSpPr>
          <p:cNvPr id="7" name="直接连接符 6"/>
          <p:cNvCxnSpPr/>
          <p:nvPr/>
        </p:nvCxnSpPr>
        <p:spPr>
          <a:xfrm>
            <a:off x="7544494" y="4485018"/>
            <a:ext cx="144016" cy="0"/>
          </a:xfrm>
          <a:prstGeom prst="line">
            <a:avLst/>
          </a:prstGeom>
          <a:ln w="28575" cap="flat">
            <a:solidFill>
              <a:srgbClr val="FFC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a:stretch>
            <a:fillRect/>
          </a:stretch>
        </p:blipFill>
        <p:spPr>
          <a:xfrm>
            <a:off x="1675842" y="4384718"/>
            <a:ext cx="1381318" cy="181000"/>
          </a:xfrm>
          <a:prstGeom prst="rect">
            <a:avLst/>
          </a:prstGeom>
        </p:spPr>
      </p:pic>
      <p:sp>
        <p:nvSpPr>
          <p:cNvPr id="14" name="文本框 13"/>
          <p:cNvSpPr txBox="1"/>
          <p:nvPr/>
        </p:nvSpPr>
        <p:spPr>
          <a:xfrm>
            <a:off x="7760519" y="4412306"/>
            <a:ext cx="1152128" cy="145424"/>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050" dirty="0">
                <a:solidFill>
                  <a:schemeClr val="accent3">
                    <a:lumMod val="75000"/>
                  </a:schemeClr>
                </a:solidFill>
                <a:latin typeface="Arial" panose="020B0604020202020204" pitchFamily="34" charset="0"/>
                <a:cs typeface="Arial" panose="020B0604020202020204" pitchFamily="34" charset="0"/>
              </a:rPr>
              <a:t>Nasdaq Index</a:t>
            </a:r>
            <a:endParaRPr lang="zh-CN" altLang="en-US" sz="1050" dirty="0">
              <a:solidFill>
                <a:schemeClr val="accent3">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840" y="296863"/>
            <a:ext cx="9368110" cy="611187"/>
          </a:xfrm>
        </p:spPr>
        <p:txBody>
          <a:bodyPr/>
          <a:lstStyle/>
          <a:p>
            <a:r>
              <a:rPr lang="en-US" dirty="0"/>
              <a:t>Price in the US and the Hong Kong stock market</a:t>
            </a:r>
            <a:endParaRPr lang="en-US" dirty="0"/>
          </a:p>
        </p:txBody>
      </p:sp>
      <p:sp>
        <p:nvSpPr>
          <p:cNvPr id="5" name="Text Box 10"/>
          <p:cNvSpPr txBox="1">
            <a:spLocks noChangeArrowheads="1"/>
          </p:cNvSpPr>
          <p:nvPr>
            <p:custDataLst>
              <p:tags r:id="rId3"/>
            </p:custDataLst>
          </p:nvPr>
        </p:nvSpPr>
        <p:spPr bwMode="auto">
          <a:xfrm>
            <a:off x="444735" y="1126683"/>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Price in HK</a:t>
            </a:r>
            <a:endParaRPr lang="en-US" sz="1400" b="1" dirty="0">
              <a:solidFill>
                <a:schemeClr val="bg1"/>
              </a:solidFill>
              <a:latin typeface="Palatino Linotype" panose="02040502050505030304" pitchFamily="18" charset="0"/>
            </a:endParaRPr>
          </a:p>
        </p:txBody>
      </p:sp>
      <p:sp>
        <p:nvSpPr>
          <p:cNvPr id="6" name="Text Placeholder 5"/>
          <p:cNvSpPr txBox="1"/>
          <p:nvPr/>
        </p:nvSpPr>
        <p:spPr>
          <a:xfrm>
            <a:off x="444734" y="1376363"/>
            <a:ext cx="8680110" cy="2415708"/>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11" name="Text Box 10"/>
          <p:cNvSpPr txBox="1">
            <a:spLocks noChangeArrowheads="1"/>
          </p:cNvSpPr>
          <p:nvPr>
            <p:custDataLst>
              <p:tags r:id="rId4"/>
            </p:custDataLst>
          </p:nvPr>
        </p:nvSpPr>
        <p:spPr bwMode="auto">
          <a:xfrm>
            <a:off x="439349" y="4008469"/>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Price in US</a:t>
            </a:r>
            <a:endParaRPr lang="en-US" sz="1400" b="1" dirty="0">
              <a:solidFill>
                <a:schemeClr val="bg1"/>
              </a:solidFill>
              <a:latin typeface="Palatino Linotype" panose="02040502050505030304" pitchFamily="18" charset="0"/>
            </a:endParaRPr>
          </a:p>
        </p:txBody>
      </p:sp>
      <p:sp>
        <p:nvSpPr>
          <p:cNvPr id="12" name="Text Placeholder 5"/>
          <p:cNvSpPr txBox="1"/>
          <p:nvPr/>
        </p:nvSpPr>
        <p:spPr>
          <a:xfrm>
            <a:off x="439348" y="4258149"/>
            <a:ext cx="8680110" cy="2413471"/>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graphicFrame>
        <p:nvGraphicFramePr>
          <p:cNvPr id="15" name="图表 14"/>
          <p:cNvGraphicFramePr/>
          <p:nvPr/>
        </p:nvGraphicFramePr>
        <p:xfrm>
          <a:off x="436683" y="4258149"/>
          <a:ext cx="8688161" cy="241347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6" name="图表 15"/>
          <p:cNvGraphicFramePr/>
          <p:nvPr/>
        </p:nvGraphicFramePr>
        <p:xfrm>
          <a:off x="501180" y="1417650"/>
          <a:ext cx="8544144" cy="2300176"/>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p:cNvSpPr txBox="1"/>
          <p:nvPr/>
        </p:nvSpPr>
        <p:spPr>
          <a:xfrm>
            <a:off x="8391271" y="2047950"/>
            <a:ext cx="720080" cy="1661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200" b="1" i="1" dirty="0">
                <a:solidFill>
                  <a:schemeClr val="accent1">
                    <a:lumMod val="75000"/>
                  </a:schemeClr>
                </a:solidFill>
                <a:latin typeface="Palatino Linotype" panose="02040502050505030304" pitchFamily="18" charset="0"/>
                <a:cs typeface="Arial" panose="020B0604020202020204" pitchFamily="34" charset="0"/>
              </a:rPr>
              <a:t>16.78</a:t>
            </a:r>
            <a:endParaRPr lang="zh-CN" altLang="en-US" sz="1200" b="1" i="1" dirty="0">
              <a:solidFill>
                <a:schemeClr val="accent1">
                  <a:lumMod val="75000"/>
                </a:schemeClr>
              </a:solidFill>
              <a:latin typeface="Palatino Linotype" panose="02040502050505030304" pitchFamily="18"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786" y="1020852"/>
            <a:ext cx="9368110" cy="611187"/>
          </a:xfrm>
        </p:spPr>
        <p:txBody>
          <a:bodyPr/>
          <a:lstStyle/>
          <a:p>
            <a:r>
              <a:rPr lang="en-US" altLang="ja-JP" b="1" dirty="0">
                <a:solidFill>
                  <a:srgbClr val="9B1717"/>
                </a:solidFill>
                <a:latin typeface="Times New Roman" panose="02020603050405020304" pitchFamily="18" charset="0"/>
                <a:cs typeface="Times New Roman" panose="02020603050405020304" pitchFamily="18" charset="0"/>
              </a:rPr>
              <a:t>Gains and losses of all possible parties </a:t>
            </a:r>
            <a:endParaRPr lang="en-US" b="1" dirty="0">
              <a:solidFill>
                <a:srgbClr val="9B1717"/>
              </a:solidFill>
              <a:latin typeface="Times New Roman" panose="02020603050405020304" pitchFamily="18" charset="0"/>
              <a:cs typeface="Times New Roman" panose="02020603050405020304" pitchFamily="18" charset="0"/>
            </a:endParaRPr>
          </a:p>
        </p:txBody>
      </p:sp>
      <p:sp>
        <p:nvSpPr>
          <p:cNvPr id="3" name="AutoShape 3"/>
          <p:cNvSpPr>
            <a:spLocks noChangeArrowheads="1"/>
          </p:cNvSpPr>
          <p:nvPr/>
        </p:nvSpPr>
        <p:spPr bwMode="auto">
          <a:xfrm rot="5400000">
            <a:off x="876486" y="1308772"/>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 Existing Shareholders </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4" name="AutoShape 4"/>
          <p:cNvSpPr>
            <a:spLocks noChangeArrowheads="1"/>
          </p:cNvSpPr>
          <p:nvPr/>
        </p:nvSpPr>
        <p:spPr bwMode="auto">
          <a:xfrm rot="5400000">
            <a:off x="876486" y="2427181"/>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New Investors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5" name="AutoShape 5"/>
          <p:cNvSpPr>
            <a:spLocks noChangeArrowheads="1"/>
          </p:cNvSpPr>
          <p:nvPr/>
        </p:nvSpPr>
        <p:spPr bwMode="auto">
          <a:xfrm rot="5400000">
            <a:off x="871859" y="3618795"/>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Management and the Company</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6" name="AutoShape 6"/>
          <p:cNvSpPr>
            <a:spLocks noChangeArrowheads="1"/>
          </p:cNvSpPr>
          <p:nvPr/>
        </p:nvSpPr>
        <p:spPr bwMode="auto">
          <a:xfrm rot="5400000">
            <a:off x="871859" y="4810409"/>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Underwriters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8" name="Text Placeholder 5"/>
          <p:cNvSpPr txBox="1"/>
          <p:nvPr/>
        </p:nvSpPr>
        <p:spPr>
          <a:xfrm>
            <a:off x="2516125" y="1702472"/>
            <a:ext cx="6707678" cy="104732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Gains:</a:t>
            </a:r>
            <a:r>
              <a:rPr lang="en-US" dirty="0">
                <a:solidFill>
                  <a:schemeClr val="tx1"/>
                </a:solidFill>
                <a:latin typeface="Palatino Linotype" panose="02040502050505030304" pitchFamily="18" charset="0"/>
              </a:rPr>
              <a:t>  Existing shareholders might experience significant gains if the stock price appreciates post-listing , especially those who held the stock in US stock market.</a:t>
            </a:r>
            <a:endParaRPr lang="en-US" dirty="0">
              <a:solidFill>
                <a:schemeClr val="tx1"/>
              </a:solidFill>
              <a:latin typeface="Palatino Linotype" panose="02040502050505030304" pitchFamily="18" charset="0"/>
            </a:endParaRPr>
          </a:p>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dirty="0">
                <a:solidFill>
                  <a:schemeClr val="tx1"/>
                </a:solidFill>
                <a:latin typeface="Palatino Linotype" panose="02040502050505030304" pitchFamily="18" charset="0"/>
              </a:rPr>
              <a:t> If the stock price fails to appreciate, or worse, drops below the IPO price post-listing </a:t>
            </a:r>
            <a:r>
              <a:rPr lang="en-US" altLang="zh-CN" dirty="0">
                <a:solidFill>
                  <a:schemeClr val="tx1"/>
                </a:solidFill>
                <a:latin typeface="Palatino Linotype" panose="02040502050505030304" pitchFamily="18" charset="0"/>
              </a:rPr>
              <a:t>in the long run, then the investors will experience some loss.</a:t>
            </a:r>
            <a:endParaRPr lang="en-US" dirty="0">
              <a:solidFill>
                <a:schemeClr val="tx1"/>
              </a:solidFill>
              <a:latin typeface="Palatino Linotype" panose="02040502050505030304" pitchFamily="18" charset="0"/>
            </a:endParaRPr>
          </a:p>
        </p:txBody>
      </p:sp>
      <p:sp>
        <p:nvSpPr>
          <p:cNvPr id="9" name="Text Placeholder 5"/>
          <p:cNvSpPr txBox="1"/>
          <p:nvPr/>
        </p:nvSpPr>
        <p:spPr>
          <a:xfrm>
            <a:off x="2516124" y="2979401"/>
            <a:ext cx="6707679" cy="534368"/>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altLang="zh-CN"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altLang="zh-CN" dirty="0">
                <a:solidFill>
                  <a:schemeClr val="tx1"/>
                </a:solidFill>
                <a:latin typeface="Palatino Linotype" panose="02040502050505030304" pitchFamily="18" charset="0"/>
              </a:rPr>
              <a:t> </a:t>
            </a:r>
            <a:r>
              <a:rPr lang="en-US" dirty="0">
                <a:solidFill>
                  <a:schemeClr val="tx1"/>
                </a:solidFill>
                <a:latin typeface="Palatino Linotype" panose="02040502050505030304" pitchFamily="18" charset="0"/>
              </a:rPr>
              <a:t>If the stock price declines below the IPO price (as seen with the opening price of 24.95 HKD),  new investors will face immediate losses. </a:t>
            </a:r>
            <a:endParaRPr lang="en-US" dirty="0">
              <a:solidFill>
                <a:schemeClr val="tx1"/>
              </a:solidFill>
              <a:latin typeface="Palatino Linotype" panose="02040502050505030304" pitchFamily="18" charset="0"/>
            </a:endParaRPr>
          </a:p>
        </p:txBody>
      </p:sp>
      <p:sp>
        <p:nvSpPr>
          <p:cNvPr id="10" name="Text Placeholder 5"/>
          <p:cNvSpPr txBox="1"/>
          <p:nvPr/>
        </p:nvSpPr>
        <p:spPr>
          <a:xfrm>
            <a:off x="2516124" y="3776370"/>
            <a:ext cx="6707679" cy="1478216"/>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Gains:</a:t>
            </a:r>
            <a:r>
              <a:rPr lang="en-US" dirty="0">
                <a:solidFill>
                  <a:schemeClr val="tx1"/>
                </a:solidFill>
                <a:latin typeface="Palatino Linotype" panose="02040502050505030304" pitchFamily="18" charset="0"/>
              </a:rPr>
              <a:t> </a:t>
            </a:r>
            <a:r>
              <a:rPr lang="en-US" altLang="zh-CN" dirty="0">
                <a:solidFill>
                  <a:schemeClr val="tx1"/>
                </a:solidFill>
                <a:latin typeface="Palatino Linotype" panose="02040502050505030304" pitchFamily="18" charset="0"/>
              </a:rPr>
              <a:t>M</a:t>
            </a:r>
            <a:r>
              <a:rPr lang="en-US" dirty="0">
                <a:solidFill>
                  <a:schemeClr val="tx1"/>
                </a:solidFill>
                <a:latin typeface="Palatino Linotype" panose="02040502050505030304" pitchFamily="18" charset="0"/>
              </a:rPr>
              <a:t>anagement is likely to benefit from the IPO proceeds, along with potential stock-based compensation if their compensation packages include stock options. </a:t>
            </a:r>
            <a:endParaRPr lang="en-US" dirty="0">
              <a:solidFill>
                <a:schemeClr val="tx1"/>
              </a:solidFill>
              <a:latin typeface="Palatino Linotype" panose="02040502050505030304" pitchFamily="18" charset="0"/>
            </a:endParaRPr>
          </a:p>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dirty="0">
                <a:solidFill>
                  <a:schemeClr val="tx1"/>
                </a:solidFill>
                <a:latin typeface="Palatino Linotype" panose="02040502050505030304" pitchFamily="18" charset="0"/>
              </a:rPr>
              <a:t> Management can possibly suffer reputational damage if the stock price performs poorly post-IPO, </a:t>
            </a:r>
            <a:r>
              <a:rPr lang="en-US" altLang="zh-CN" dirty="0">
                <a:solidFill>
                  <a:schemeClr val="tx1"/>
                </a:solidFill>
                <a:latin typeface="Palatino Linotype" panose="02040502050505030304" pitchFamily="18" charset="0"/>
              </a:rPr>
              <a:t>which </a:t>
            </a:r>
            <a:r>
              <a:rPr lang="en-US" dirty="0">
                <a:solidFill>
                  <a:schemeClr val="tx1"/>
                </a:solidFill>
                <a:latin typeface="Palatino Linotype" panose="02040502050505030304" pitchFamily="18" charset="0"/>
              </a:rPr>
              <a:t>could also affect management’s ability to raise future capital.</a:t>
            </a:r>
            <a:endParaRPr lang="en-US" dirty="0">
              <a:solidFill>
                <a:schemeClr val="tx1"/>
              </a:solidFill>
              <a:latin typeface="Palatino Linotype" panose="02040502050505030304" pitchFamily="18" charset="0"/>
            </a:endParaRPr>
          </a:p>
        </p:txBody>
      </p:sp>
      <p:sp>
        <p:nvSpPr>
          <p:cNvPr id="11" name="Text Placeholder 5"/>
          <p:cNvSpPr txBox="1"/>
          <p:nvPr/>
        </p:nvSpPr>
        <p:spPr>
          <a:xfrm>
            <a:off x="2504303" y="5254586"/>
            <a:ext cx="6707680" cy="104732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Gains:</a:t>
            </a:r>
            <a:r>
              <a:rPr lang="en-US" dirty="0">
                <a:solidFill>
                  <a:schemeClr val="tx1"/>
                </a:solidFill>
                <a:latin typeface="Palatino Linotype" panose="02040502050505030304" pitchFamily="18" charset="0"/>
              </a:rPr>
              <a:t> The underwriters earn fees from facilitating the IPO, irrespective of the stock’s post-IPO performance. </a:t>
            </a:r>
            <a:endParaRPr lang="en-US" dirty="0">
              <a:solidFill>
                <a:schemeClr val="tx1"/>
              </a:solidFill>
              <a:latin typeface="Palatino Linotype" panose="02040502050505030304" pitchFamily="18" charset="0"/>
            </a:endParaRPr>
          </a:p>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dirty="0">
                <a:solidFill>
                  <a:schemeClr val="tx1"/>
                </a:solidFill>
                <a:latin typeface="Palatino Linotype" panose="02040502050505030304" pitchFamily="18" charset="0"/>
              </a:rPr>
              <a:t> If the IPO performance leads to a loss of investor confidence, the underwriters might face challenges in future deals.</a:t>
            </a:r>
            <a:endParaRPr lang="en-US" dirty="0">
              <a:solidFill>
                <a:schemeClr val="tx1"/>
              </a:solidFill>
              <a:latin typeface="Palatino Linotype" panose="02040502050505030304" pitchFamily="18" charset="0"/>
            </a:endParaRPr>
          </a:p>
        </p:txBody>
      </p:sp>
      <p:sp>
        <p:nvSpPr>
          <p:cNvPr id="7" name="标题 1"/>
          <p:cNvSpPr txBox="1"/>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r>
              <a:rPr lang="en-US" altLang="zh-CN"/>
              <a:t>PART IV:</a:t>
            </a:r>
            <a:r>
              <a:rPr lang="zh-CN" altLang="en-US"/>
              <a:t> </a:t>
            </a:r>
            <a:r>
              <a:rPr lang="en-US" altLang="zh-CN"/>
              <a:t>Additional Discussion</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txBox="1"/>
          <p:nvPr/>
        </p:nvSpPr>
        <p:spPr>
          <a:xfrm>
            <a:off x="526812" y="1661819"/>
            <a:ext cx="8241818" cy="130380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dirty="0">
                <a:solidFill>
                  <a:schemeClr val="tx1"/>
                </a:solidFill>
                <a:latin typeface="Palatino Linotype" panose="02040502050505030304" pitchFamily="18" charset="0"/>
                <a:cs typeface="Times New Roman" panose="02020603050405020304" pitchFamily="18" charset="0"/>
              </a:rPr>
              <a:t>The management represented shareholders’ interests. If the listing price was set </a:t>
            </a:r>
            <a:r>
              <a:rPr lang="en-US" altLang="zh-CN" sz="1600" dirty="0">
                <a:solidFill>
                  <a:schemeClr val="tx1"/>
                </a:solidFill>
                <a:latin typeface="Palatino Linotype" panose="02040502050505030304" pitchFamily="18" charset="0"/>
                <a:cs typeface="Times New Roman" panose="02020603050405020304" pitchFamily="18" charset="0"/>
              </a:rPr>
              <a:t>as 16.78 CNY(≈20.25 HKD under the current exchange rate) as we </a:t>
            </a:r>
            <a:r>
              <a:rPr lang="en-US" altLang="zh-CN" sz="1600">
                <a:solidFill>
                  <a:schemeClr val="tx1"/>
                </a:solidFill>
                <a:latin typeface="Palatino Linotype" panose="02040502050505030304" pitchFamily="18" charset="0"/>
                <a:cs typeface="Times New Roman" panose="02020603050405020304" pitchFamily="18" charset="0"/>
              </a:rPr>
              <a:t>evaluated while</a:t>
            </a:r>
            <a:r>
              <a:rPr lang="en-US" sz="1600">
                <a:solidFill>
                  <a:schemeClr val="tx1"/>
                </a:solidFill>
                <a:latin typeface="Palatino Linotype" panose="02040502050505030304" pitchFamily="18" charset="0"/>
                <a:cs typeface="Times New Roman" panose="02020603050405020304" pitchFamily="18" charset="0"/>
              </a:rPr>
              <a:t> </a:t>
            </a:r>
            <a:r>
              <a:rPr lang="en-US" sz="1600" dirty="0">
                <a:solidFill>
                  <a:schemeClr val="tx1"/>
                </a:solidFill>
                <a:latin typeface="Palatino Linotype" panose="02040502050505030304" pitchFamily="18" charset="0"/>
                <a:cs typeface="Times New Roman" panose="02020603050405020304" pitchFamily="18" charset="0"/>
              </a:rPr>
              <a:t>the stock opened above this level as 24.95 HKD, then the existing shareholders would benefit from potential capital appreciation once the stock started trading, thus maximizing their returns. </a:t>
            </a:r>
            <a:endParaRPr lang="en-US" sz="1600" dirty="0">
              <a:solidFill>
                <a:schemeClr val="tx1"/>
              </a:solidFill>
              <a:latin typeface="Palatino Linotype" panose="02040502050505030304" pitchFamily="18" charset="0"/>
              <a:cs typeface="Times New Roman" panose="02020603050405020304" pitchFamily="18" charset="0"/>
            </a:endParaRPr>
          </a:p>
        </p:txBody>
      </p:sp>
      <p:sp>
        <p:nvSpPr>
          <p:cNvPr id="12" name="Text Placeholder 5"/>
          <p:cNvSpPr txBox="1"/>
          <p:nvPr/>
        </p:nvSpPr>
        <p:spPr>
          <a:xfrm>
            <a:off x="264840" y="1160463"/>
            <a:ext cx="9403035" cy="93718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buNone/>
            </a:pPr>
            <a:r>
              <a:rPr lang="en-US" altLang="zh-CN" sz="2400" b="1" dirty="0">
                <a:solidFill>
                  <a:srgbClr val="9B1717"/>
                </a:solidFill>
                <a:latin typeface="Times New Roman" panose="02020603050405020304" pitchFamily="18" charset="0"/>
                <a:cs typeface="Times New Roman" panose="02020603050405020304" pitchFamily="18" charset="0"/>
              </a:rPr>
              <a:t>Shareholders’ interest</a:t>
            </a:r>
            <a:endParaRPr lang="en-US" sz="2400" b="1" dirty="0">
              <a:solidFill>
                <a:srgbClr val="9B1717"/>
              </a:solidFill>
              <a:latin typeface="Times New Roman" panose="02020603050405020304" pitchFamily="18" charset="0"/>
              <a:cs typeface="Times New Roman" panose="02020603050405020304" pitchFamily="18" charset="0"/>
            </a:endParaRPr>
          </a:p>
        </p:txBody>
      </p:sp>
      <p:sp>
        <p:nvSpPr>
          <p:cNvPr id="13" name="AutoShape 3"/>
          <p:cNvSpPr>
            <a:spLocks noChangeArrowheads="1"/>
          </p:cNvSpPr>
          <p:nvPr/>
        </p:nvSpPr>
        <p:spPr bwMode="auto">
          <a:xfrm rot="5400000">
            <a:off x="972307" y="3446730"/>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Existing Investors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4" name="AutoShape 5"/>
          <p:cNvSpPr>
            <a:spLocks noChangeArrowheads="1"/>
          </p:cNvSpPr>
          <p:nvPr/>
        </p:nvSpPr>
        <p:spPr bwMode="auto">
          <a:xfrm rot="5400000">
            <a:off x="972307" y="4761242"/>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New Investors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5" name="Text Placeholder 5"/>
          <p:cNvSpPr txBox="1"/>
          <p:nvPr/>
        </p:nvSpPr>
        <p:spPr>
          <a:xfrm>
            <a:off x="2624100" y="3610755"/>
            <a:ext cx="6156684" cy="130380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altLang="zh-CN" sz="1600" dirty="0">
                <a:solidFill>
                  <a:schemeClr val="tx1"/>
                </a:solidFill>
                <a:latin typeface="Palatino Linotype" panose="02040502050505030304" pitchFamily="18" charset="0"/>
                <a:cs typeface="Times New Roman" panose="02020603050405020304" pitchFamily="18" charset="0"/>
              </a:rPr>
              <a:t>As 24.95HKD &gt; 16.78CNY,</a:t>
            </a:r>
            <a:r>
              <a:rPr lang="zh-CN" altLang="en-US" sz="1600" dirty="0">
                <a:solidFill>
                  <a:schemeClr val="tx1"/>
                </a:solidFill>
                <a:latin typeface="Palatino Linotype" panose="02040502050505030304" pitchFamily="18" charset="0"/>
                <a:cs typeface="Times New Roman" panose="02020603050405020304" pitchFamily="18" charset="0"/>
              </a:rPr>
              <a:t> </a:t>
            </a:r>
            <a:r>
              <a:rPr lang="en-US" altLang="zh-CN" sz="1600" dirty="0">
                <a:solidFill>
                  <a:schemeClr val="tx1"/>
                </a:solidFill>
                <a:latin typeface="Palatino Linotype" panose="02040502050505030304" pitchFamily="18" charset="0"/>
                <a:cs typeface="Times New Roman" panose="02020603050405020304" pitchFamily="18" charset="0"/>
              </a:rPr>
              <a:t>the</a:t>
            </a:r>
            <a:r>
              <a:rPr lang="zh-CN" altLang="en-US" sz="1600" dirty="0">
                <a:solidFill>
                  <a:schemeClr val="tx1"/>
                </a:solidFill>
                <a:latin typeface="Palatino Linotype" panose="02040502050505030304" pitchFamily="18" charset="0"/>
                <a:cs typeface="Times New Roman" panose="02020603050405020304" pitchFamily="18" charset="0"/>
              </a:rPr>
              <a:t> </a:t>
            </a:r>
            <a:r>
              <a:rPr lang="en-US" altLang="zh-CN" sz="1600" dirty="0">
                <a:solidFill>
                  <a:schemeClr val="tx1"/>
                </a:solidFill>
                <a:latin typeface="Palatino Linotype" panose="02040502050505030304" pitchFamily="18" charset="0"/>
                <a:cs typeface="Times New Roman" panose="02020603050405020304" pitchFamily="18" charset="0"/>
              </a:rPr>
              <a:t>existing investors have already gained significant benefits. Also, this indicates that the stock's opening price exceeded the management's assessed value, allowing current shareholders to enjoy potential capital appreciation.</a:t>
            </a:r>
            <a:endParaRPr lang="en-US" sz="1600" dirty="0">
              <a:solidFill>
                <a:schemeClr val="tx1"/>
              </a:solidFill>
              <a:latin typeface="Palatino Linotype" panose="02040502050505030304" pitchFamily="18" charset="0"/>
              <a:cs typeface="Times New Roman" panose="02020603050405020304" pitchFamily="18" charset="0"/>
            </a:endParaRPr>
          </a:p>
        </p:txBody>
      </p:sp>
      <p:sp>
        <p:nvSpPr>
          <p:cNvPr id="16" name="Text Placeholder 5"/>
          <p:cNvSpPr txBox="1"/>
          <p:nvPr/>
        </p:nvSpPr>
        <p:spPr>
          <a:xfrm>
            <a:off x="2638908" y="5154942"/>
            <a:ext cx="6156684" cy="811367"/>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dirty="0">
                <a:solidFill>
                  <a:schemeClr val="tx1"/>
                </a:solidFill>
                <a:latin typeface="Palatino Linotype" panose="02040502050505030304" pitchFamily="18" charset="0"/>
                <a:cs typeface="Times New Roman" panose="02020603050405020304" pitchFamily="18" charset="0"/>
              </a:rPr>
              <a:t>As 24.95HKD &gt; 16.78CNY, the market has great expectations for the company's future performance, that’s where the new investors may benefit from.</a:t>
            </a:r>
            <a:endParaRPr lang="en-US" sz="1600" dirty="0">
              <a:solidFill>
                <a:schemeClr val="tx1"/>
              </a:solidFill>
              <a:latin typeface="Palatino Linotype" panose="02040502050505030304" pitchFamily="18" charset="0"/>
              <a:cs typeface="Times New Roman" panose="02020603050405020304" pitchFamily="18" charset="0"/>
            </a:endParaRPr>
          </a:p>
        </p:txBody>
      </p:sp>
      <p:sp>
        <p:nvSpPr>
          <p:cNvPr id="17" name="Text Placeholder 5"/>
          <p:cNvSpPr txBox="1"/>
          <p:nvPr/>
        </p:nvSpPr>
        <p:spPr>
          <a:xfrm>
            <a:off x="270742" y="2983074"/>
            <a:ext cx="9403035" cy="93718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buNone/>
            </a:pPr>
            <a:r>
              <a:rPr lang="en-US" altLang="zh-CN" sz="2400" b="1" dirty="0">
                <a:solidFill>
                  <a:srgbClr val="9B1717"/>
                </a:solidFill>
                <a:latin typeface="Times New Roman" panose="02020603050405020304" pitchFamily="18" charset="0"/>
                <a:cs typeface="Times New Roman" panose="02020603050405020304" pitchFamily="18" charset="0"/>
              </a:rPr>
              <a:t>Impacts on investors</a:t>
            </a:r>
            <a:endParaRPr lang="en-US" sz="2400" b="1" dirty="0">
              <a:solidFill>
                <a:srgbClr val="9B1717"/>
              </a:solidFill>
              <a:latin typeface="Times New Roman" panose="02020603050405020304" pitchFamily="18" charset="0"/>
              <a:cs typeface="Times New Roman" panose="02020603050405020304" pitchFamily="18" charset="0"/>
            </a:endParaRPr>
          </a:p>
        </p:txBody>
      </p:sp>
      <p:sp>
        <p:nvSpPr>
          <p:cNvPr id="7" name="标题 1"/>
          <p:cNvSpPr txBox="1"/>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r>
              <a:rPr lang="en-US" altLang="zh-CN" dirty="0"/>
              <a:t>PART IV:</a:t>
            </a:r>
            <a:r>
              <a:rPr lang="zh-CN" altLang="en-US" dirty="0"/>
              <a:t> </a:t>
            </a:r>
            <a:r>
              <a:rPr lang="en-US" altLang="zh-CN" dirty="0"/>
              <a:t>Additional Discussion</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739" y="3675013"/>
            <a:ext cx="9368110" cy="611187"/>
          </a:xfrm>
        </p:spPr>
        <p:txBody>
          <a:bodyPr/>
          <a:lstStyle/>
          <a:p>
            <a:r>
              <a:rPr lang="en-US" altLang="ja-JP" b="1" dirty="0">
                <a:solidFill>
                  <a:srgbClr val="9B1717"/>
                </a:solidFill>
                <a:latin typeface="Times New Roman" panose="02020603050405020304" pitchFamily="18" charset="0"/>
                <a:cs typeface="Times New Roman" panose="02020603050405020304" pitchFamily="18" charset="0"/>
              </a:rPr>
              <a:t>Possible trading strategy</a:t>
            </a:r>
            <a:endParaRPr lang="en-US" b="1" dirty="0">
              <a:solidFill>
                <a:srgbClr val="9B1717"/>
              </a:solidFill>
              <a:latin typeface="Times New Roman" panose="02020603050405020304" pitchFamily="18" charset="0"/>
              <a:cs typeface="Times New Roman" panose="02020603050405020304" pitchFamily="18" charset="0"/>
            </a:endParaRPr>
          </a:p>
        </p:txBody>
      </p:sp>
      <p:sp>
        <p:nvSpPr>
          <p:cNvPr id="8" name="Text Placeholder 5"/>
          <p:cNvSpPr txBox="1"/>
          <p:nvPr/>
        </p:nvSpPr>
        <p:spPr>
          <a:xfrm>
            <a:off x="520911" y="1809499"/>
            <a:ext cx="8499747" cy="565146"/>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dirty="0">
                <a:solidFill>
                  <a:schemeClr val="tx1"/>
                </a:solidFill>
                <a:latin typeface="Palatino Linotype" panose="02040502050505030304" pitchFamily="18" charset="0"/>
                <a:cs typeface="Times New Roman" panose="02020603050405020304" pitchFamily="18" charset="0"/>
              </a:rPr>
              <a:t>The IPO price of 16.87 </a:t>
            </a:r>
            <a:r>
              <a:rPr lang="en-US" altLang="zh-CN" sz="1600" dirty="0">
                <a:solidFill>
                  <a:schemeClr val="tx1"/>
                </a:solidFill>
                <a:latin typeface="Palatino Linotype" panose="02040502050505030304" pitchFamily="18" charset="0"/>
                <a:cs typeface="Times New Roman" panose="02020603050405020304" pitchFamily="18" charset="0"/>
              </a:rPr>
              <a:t>CNY</a:t>
            </a:r>
            <a:r>
              <a:rPr lang="en-US" sz="1600" dirty="0">
                <a:solidFill>
                  <a:schemeClr val="tx1"/>
                </a:solidFill>
                <a:latin typeface="Palatino Linotype" panose="02040502050505030304" pitchFamily="18" charset="0"/>
                <a:cs typeface="Times New Roman" panose="02020603050405020304" pitchFamily="18" charset="0"/>
              </a:rPr>
              <a:t> is lower than the opening price of 24.95 HKD, suggesting that the market may have viewed the IPO as underpriced. </a:t>
            </a:r>
            <a:endParaRPr lang="en-US" sz="1600" dirty="0">
              <a:solidFill>
                <a:schemeClr val="tx1"/>
              </a:solidFill>
              <a:latin typeface="Palatino Linotype" panose="02040502050505030304" pitchFamily="18" charset="0"/>
              <a:cs typeface="Times New Roman" panose="02020603050405020304" pitchFamily="18" charset="0"/>
            </a:endParaRPr>
          </a:p>
        </p:txBody>
      </p:sp>
      <p:sp>
        <p:nvSpPr>
          <p:cNvPr id="10" name="Text Placeholder 5"/>
          <p:cNvSpPr txBox="1"/>
          <p:nvPr/>
        </p:nvSpPr>
        <p:spPr>
          <a:xfrm>
            <a:off x="531739" y="2374645"/>
            <a:ext cx="8499747" cy="862663"/>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endParaRPr lang="en-US" sz="1600" dirty="0">
              <a:solidFill>
                <a:schemeClr val="tx1"/>
              </a:solidFill>
              <a:latin typeface="Palatino Linotype" panose="02040502050505030304" pitchFamily="18" charset="0"/>
              <a:cs typeface="Times New Roman" panose="02020603050405020304" pitchFamily="18" charset="0"/>
            </a:endParaRPr>
          </a:p>
          <a:p>
            <a:pPr lvl="1" algn="just"/>
            <a:r>
              <a:rPr lang="en-US" sz="1600" dirty="0">
                <a:solidFill>
                  <a:schemeClr val="tx1"/>
                </a:solidFill>
                <a:latin typeface="Palatino Linotype" panose="02040502050505030304" pitchFamily="18" charset="0"/>
                <a:cs typeface="Times New Roman" panose="02020603050405020304" pitchFamily="18" charset="0"/>
              </a:rPr>
              <a:t>Given the market reaction, it seems that the transaction price was somewhat conservative and did not fully reflect the market's immediate perception of the company's value.</a:t>
            </a:r>
            <a:endParaRPr lang="en-US" sz="1600" dirty="0">
              <a:solidFill>
                <a:schemeClr val="tx1"/>
              </a:solidFill>
              <a:latin typeface="Palatino Linotype" panose="02040502050505030304" pitchFamily="18" charset="0"/>
              <a:cs typeface="Times New Roman" panose="02020603050405020304" pitchFamily="18" charset="0"/>
            </a:endParaRPr>
          </a:p>
        </p:txBody>
      </p:sp>
      <p:sp>
        <p:nvSpPr>
          <p:cNvPr id="12" name="Text Placeholder 5"/>
          <p:cNvSpPr txBox="1"/>
          <p:nvPr/>
        </p:nvSpPr>
        <p:spPr>
          <a:xfrm>
            <a:off x="264840" y="1160463"/>
            <a:ext cx="9403035" cy="93718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buNone/>
            </a:pPr>
            <a:r>
              <a:rPr lang="en-US" altLang="zh-CN" sz="2400" b="1" dirty="0">
                <a:solidFill>
                  <a:srgbClr val="9B1717"/>
                </a:solidFill>
                <a:latin typeface="Times New Roman" panose="02020603050405020304" pitchFamily="18" charset="0"/>
                <a:cs typeface="Times New Roman" panose="02020603050405020304" pitchFamily="18" charset="0"/>
              </a:rPr>
              <a:t>About the</a:t>
            </a:r>
            <a:r>
              <a:rPr lang="zh-CN" altLang="en-US" sz="2400" b="1" dirty="0">
                <a:solidFill>
                  <a:srgbClr val="9B1717"/>
                </a:solidFill>
                <a:latin typeface="Times New Roman" panose="02020603050405020304" pitchFamily="18" charset="0"/>
                <a:cs typeface="Times New Roman" panose="02020603050405020304" pitchFamily="18" charset="0"/>
              </a:rPr>
              <a:t> </a:t>
            </a:r>
            <a:r>
              <a:rPr lang="en-US" altLang="zh-CN" sz="2400" b="1" dirty="0">
                <a:solidFill>
                  <a:srgbClr val="9B1717"/>
                </a:solidFill>
                <a:latin typeface="Times New Roman" panose="02020603050405020304" pitchFamily="18" charset="0"/>
                <a:cs typeface="Times New Roman" panose="02020603050405020304" pitchFamily="18" charset="0"/>
              </a:rPr>
              <a:t>transaction</a:t>
            </a:r>
            <a:r>
              <a:rPr lang="zh-CN" altLang="en-US" sz="2400" b="1" dirty="0">
                <a:solidFill>
                  <a:srgbClr val="9B1717"/>
                </a:solidFill>
                <a:latin typeface="Times New Roman" panose="02020603050405020304" pitchFamily="18" charset="0"/>
                <a:cs typeface="Times New Roman" panose="02020603050405020304" pitchFamily="18" charset="0"/>
              </a:rPr>
              <a:t> </a:t>
            </a:r>
            <a:r>
              <a:rPr lang="en-US" altLang="zh-CN" sz="2400" b="1" dirty="0">
                <a:solidFill>
                  <a:srgbClr val="9B1717"/>
                </a:solidFill>
                <a:latin typeface="Times New Roman" panose="02020603050405020304" pitchFamily="18" charset="0"/>
                <a:cs typeface="Times New Roman" panose="02020603050405020304" pitchFamily="18" charset="0"/>
              </a:rPr>
              <a:t>price </a:t>
            </a:r>
            <a:endParaRPr lang="en-US" sz="2400" b="1" dirty="0">
              <a:solidFill>
                <a:srgbClr val="9B1717"/>
              </a:solidFill>
              <a:latin typeface="Times New Roman" panose="02020603050405020304" pitchFamily="18" charset="0"/>
              <a:cs typeface="Times New Roman" panose="02020603050405020304" pitchFamily="18" charset="0"/>
            </a:endParaRPr>
          </a:p>
        </p:txBody>
      </p:sp>
      <p:sp>
        <p:nvSpPr>
          <p:cNvPr id="13" name="AutoShape 3"/>
          <p:cNvSpPr>
            <a:spLocks noChangeArrowheads="1"/>
          </p:cNvSpPr>
          <p:nvPr/>
        </p:nvSpPr>
        <p:spPr bwMode="auto">
          <a:xfrm rot="5400000">
            <a:off x="914611" y="3942769"/>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Short-term Trading</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4" name="AutoShape 4"/>
          <p:cNvSpPr>
            <a:spLocks noChangeArrowheads="1"/>
          </p:cNvSpPr>
          <p:nvPr/>
        </p:nvSpPr>
        <p:spPr bwMode="auto">
          <a:xfrm rot="5400000">
            <a:off x="914611" y="4884502"/>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Options Strategy</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5" name="Text Placeholder 5"/>
          <p:cNvSpPr txBox="1"/>
          <p:nvPr/>
        </p:nvSpPr>
        <p:spPr>
          <a:xfrm>
            <a:off x="2554250" y="4401902"/>
            <a:ext cx="6466408" cy="1057588"/>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dirty="0">
                <a:solidFill>
                  <a:schemeClr val="tx1"/>
                </a:solidFill>
                <a:latin typeface="Palatino Linotype" panose="02040502050505030304" pitchFamily="18" charset="0"/>
                <a:cs typeface="Times New Roman" panose="02020603050405020304" pitchFamily="18" charset="0"/>
              </a:rPr>
              <a:t>If the stock price rises after the IPO, a trader could consider buying to capitalize on the upward trend. However, the risk is that the stock could drop quickly, making it crucial to monitor for any signs of reversal.</a:t>
            </a:r>
            <a:endParaRPr lang="en-US" sz="1600" dirty="0">
              <a:solidFill>
                <a:schemeClr val="tx1"/>
              </a:solidFill>
              <a:latin typeface="Palatino Linotype" panose="02040502050505030304" pitchFamily="18" charset="0"/>
              <a:cs typeface="Times New Roman" panose="02020603050405020304" pitchFamily="18" charset="0"/>
            </a:endParaRPr>
          </a:p>
        </p:txBody>
      </p:sp>
      <p:sp>
        <p:nvSpPr>
          <p:cNvPr id="16" name="Text Placeholder 5"/>
          <p:cNvSpPr txBox="1"/>
          <p:nvPr/>
        </p:nvSpPr>
        <p:spPr>
          <a:xfrm>
            <a:off x="2554250" y="5415439"/>
            <a:ext cx="6466408" cy="811367"/>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dirty="0">
                <a:solidFill>
                  <a:schemeClr val="tx1"/>
                </a:solidFill>
                <a:latin typeface="Palatino Linotype" panose="02040502050505030304" pitchFamily="18" charset="0"/>
                <a:cs typeface="Times New Roman" panose="02020603050405020304" pitchFamily="18" charset="0"/>
              </a:rPr>
              <a:t>For more sophisticated investors, call options could be considered to profit from further increases in stock price if the sentiment remains positive.</a:t>
            </a:r>
            <a:endParaRPr lang="en-US" sz="1600" dirty="0">
              <a:solidFill>
                <a:schemeClr val="tx1"/>
              </a:solidFill>
              <a:latin typeface="Palatino Linotype" panose="02040502050505030304" pitchFamily="18" charset="0"/>
              <a:cs typeface="Times New Roman" panose="02020603050405020304" pitchFamily="18" charset="0"/>
            </a:endParaRPr>
          </a:p>
        </p:txBody>
      </p:sp>
      <p:sp>
        <p:nvSpPr>
          <p:cNvPr id="4" name="标题 1"/>
          <p:cNvSpPr txBox="1"/>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r>
              <a:rPr lang="en-US" altLang="zh-CN" dirty="0"/>
              <a:t>PART IV:</a:t>
            </a:r>
            <a:r>
              <a:rPr lang="zh-CN" altLang="en-US" dirty="0"/>
              <a:t> </a:t>
            </a:r>
            <a:r>
              <a:rPr lang="en-US" altLang="zh-CN" dirty="0"/>
              <a:t>Additional Discussion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en-US" dirty="0"/>
          </a:p>
        </p:txBody>
      </p:sp>
      <p:grpSp>
        <p:nvGrpSpPr>
          <p:cNvPr id="3" name="组合 2"/>
          <p:cNvGrpSpPr/>
          <p:nvPr/>
        </p:nvGrpSpPr>
        <p:grpSpPr>
          <a:xfrm>
            <a:off x="2050572" y="1649633"/>
            <a:ext cx="5796645" cy="3560321"/>
            <a:chOff x="1711845" y="1618032"/>
            <a:chExt cx="5796645" cy="3560321"/>
          </a:xfrm>
        </p:grpSpPr>
        <p:grpSp>
          <p:nvGrpSpPr>
            <p:cNvPr id="6" name="组合 5"/>
            <p:cNvGrpSpPr/>
            <p:nvPr/>
          </p:nvGrpSpPr>
          <p:grpSpPr>
            <a:xfrm>
              <a:off x="1711845" y="1618032"/>
              <a:ext cx="2592824" cy="488419"/>
              <a:chOff x="5785101" y="1269000"/>
              <a:chExt cx="3191680" cy="488306"/>
            </a:xfrm>
          </p:grpSpPr>
          <p:sp>
            <p:nvSpPr>
              <p:cNvPr id="25" name="矩形 24"/>
              <p:cNvSpPr/>
              <p:nvPr/>
            </p:nvSpPr>
            <p:spPr bwMode="auto">
              <a:xfrm>
                <a:off x="6321000" y="1269000"/>
                <a:ext cx="2655781"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Company Profile</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p:cNvSpPr txBox="1"/>
              <p:nvPr/>
            </p:nvSpPr>
            <p:spPr>
              <a:xfrm>
                <a:off x="5785101" y="1329053"/>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1711846" y="2641999"/>
              <a:ext cx="2052764" cy="488419"/>
              <a:chOff x="5785101" y="2992390"/>
              <a:chExt cx="2526884" cy="488306"/>
            </a:xfrm>
          </p:grpSpPr>
          <p:sp>
            <p:nvSpPr>
              <p:cNvPr id="22" name="矩形 21"/>
              <p:cNvSpPr/>
              <p:nvPr/>
            </p:nvSpPr>
            <p:spPr bwMode="auto">
              <a:xfrm>
                <a:off x="6321000" y="2992390"/>
                <a:ext cx="1990985"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IPO review</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p:cNvSpPr txBox="1"/>
              <p:nvPr/>
            </p:nvSpPr>
            <p:spPr>
              <a:xfrm>
                <a:off x="5785101" y="3044783"/>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1711847" y="3665966"/>
              <a:ext cx="5796643" cy="488419"/>
              <a:chOff x="5785101" y="3854085"/>
              <a:chExt cx="7135471" cy="488306"/>
            </a:xfrm>
          </p:grpSpPr>
          <p:sp>
            <p:nvSpPr>
              <p:cNvPr id="19" name="矩形 18"/>
              <p:cNvSpPr/>
              <p:nvPr/>
            </p:nvSpPr>
            <p:spPr bwMode="auto">
              <a:xfrm>
                <a:off x="6321000" y="3854085"/>
                <a:ext cx="6599572"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Fundamental Valuation &amp; Relative Valuation</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p:cNvSpPr txBox="1"/>
              <p:nvPr/>
            </p:nvSpPr>
            <p:spPr>
              <a:xfrm>
                <a:off x="5785101" y="3902648"/>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1711848" y="4689934"/>
              <a:ext cx="3348371" cy="488419"/>
              <a:chOff x="5785101" y="4715780"/>
              <a:chExt cx="4121731" cy="488306"/>
            </a:xfrm>
          </p:grpSpPr>
          <p:sp>
            <p:nvSpPr>
              <p:cNvPr id="15" name="矩形 14"/>
              <p:cNvSpPr/>
              <p:nvPr/>
            </p:nvSpPr>
            <p:spPr bwMode="auto">
              <a:xfrm>
                <a:off x="6321000" y="4715780"/>
                <a:ext cx="3585832"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Additional discussion</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p:cNvSpPr txBox="1"/>
              <p:nvPr/>
            </p:nvSpPr>
            <p:spPr>
              <a:xfrm>
                <a:off x="5785101" y="4760513"/>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4" name="文本框 3"/>
          <p:cNvSpPr txBox="1"/>
          <p:nvPr/>
        </p:nvSpPr>
        <p:spPr>
          <a:xfrm>
            <a:off x="3242393" y="3068381"/>
            <a:ext cx="3413004" cy="584775"/>
          </a:xfrm>
          <a:prstGeom prst="rect">
            <a:avLst/>
          </a:prstGeom>
          <a:noFill/>
          <a:ln w="6350" cap="flat">
            <a:noFill/>
            <a:miter lim="800000"/>
          </a:ln>
        </p:spPr>
        <p:txBody>
          <a:bodyPr wrap="square">
            <a:spAutoFit/>
          </a:bodyPr>
          <a:lstStyle/>
          <a:p>
            <a:pPr algn="ctr"/>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Company Profile</a:t>
            </a:r>
            <a:endPar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170304" y="968881"/>
            <a:ext cx="9437213"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dirty="0">
                <a:solidFill>
                  <a:srgbClr val="9B1717"/>
                </a:solidFill>
                <a:latin typeface="Times New Roman" panose="02020603050405020304" pitchFamily="18" charset="0"/>
                <a:cs typeface="Times New Roman" panose="02020603050405020304" pitchFamily="18" charset="0"/>
              </a:rPr>
              <a:t>  </a:t>
            </a:r>
            <a:r>
              <a:rPr lang="en-US" altLang="zh-CN" sz="2400" b="1" i="0" dirty="0">
                <a:solidFill>
                  <a:srgbClr val="9B1717"/>
                </a:solidFill>
                <a:effectLst/>
                <a:latin typeface="Times New Roman" panose="02020603050405020304" pitchFamily="18" charset="0"/>
                <a:cs typeface="Times New Roman" panose="02020603050405020304" pitchFamily="18" charset="0"/>
              </a:rPr>
              <a:t>Zhihu: An Evolving Knowledge Community</a:t>
            </a:r>
            <a:endParaRPr lang="en-US" sz="2400" b="1" dirty="0">
              <a:solidFill>
                <a:srgbClr val="9B1717"/>
              </a:solidFill>
              <a:latin typeface="Times New Roman" panose="02020603050405020304" pitchFamily="18" charset="0"/>
              <a:cs typeface="Times New Roman" panose="02020603050405020304" pitchFamily="18" charset="0"/>
            </a:endParaRPr>
          </a:p>
          <a:p>
            <a:pPr lvl="1" algn="just"/>
            <a:r>
              <a:rPr lang="en-US" sz="1800" b="1" dirty="0">
                <a:latin typeface="Times New Roman" panose="02020603050405020304" pitchFamily="18" charset="0"/>
                <a:cs typeface="Times New Roman" panose="02020603050405020304" pitchFamily="18" charset="0"/>
              </a:rPr>
              <a:t>Zhihu is a knowledge community centered on Q&amp;A, based on user-generated content. </a:t>
            </a:r>
            <a:r>
              <a:rPr lang="en-US" sz="1800" dirty="0">
                <a:latin typeface="Times New Roman" panose="02020603050405020304" pitchFamily="18" charset="0"/>
                <a:cs typeface="Times New Roman" panose="02020603050405020304" pitchFamily="18" charset="0"/>
              </a:rPr>
              <a:t>It is one of the top 5 comprehensive online content communities in China, mainly in the form of Q&amp;A and user-generated content. As a platform for knowledge sharing and content creation, Zhihu has a diverse user base and content ecosystem. Zhihu aims to enable everyone to share knowledge, gain insights, and reach a wider audience, while continuously optimizing the user experience, integrating platform advantages, and expanding advertising, membership, business solutions, and other online commercialization services.</a:t>
            </a:r>
            <a:endParaRPr lang="en-US" sz="16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948895" y="3321782"/>
            <a:ext cx="4906009" cy="3537806"/>
          </a:xfrm>
          <a:prstGeom prst="rect">
            <a:avLst/>
          </a:prstGeom>
        </p:spPr>
      </p:pic>
      <p:grpSp>
        <p:nvGrpSpPr>
          <p:cNvPr id="3" name="组合 2"/>
          <p:cNvGrpSpPr/>
          <p:nvPr/>
        </p:nvGrpSpPr>
        <p:grpSpPr>
          <a:xfrm>
            <a:off x="188292" y="3463702"/>
            <a:ext cx="4906010" cy="3371215"/>
            <a:chOff x="307975" y="3177540"/>
            <a:chExt cx="4906010" cy="3371215"/>
          </a:xfrm>
        </p:grpSpPr>
        <p:sp>
          <p:nvSpPr>
            <p:cNvPr id="7" name="Text Placeholder 5"/>
            <p:cNvSpPr txBox="1"/>
            <p:nvPr/>
          </p:nvSpPr>
          <p:spPr>
            <a:xfrm>
              <a:off x="307975" y="3177540"/>
              <a:ext cx="4906010" cy="3371215"/>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r>
                <a:rPr lang="en-US" altLang="zh-CN" sz="1800" b="1" dirty="0">
                  <a:latin typeface="Times New Roman" panose="02020603050405020304" pitchFamily="18" charset="0"/>
                  <a:cs typeface="Times New Roman" panose="02020603050405020304" pitchFamily="18" charset="0"/>
                </a:rPr>
                <a:t>The company's development process can be divided into the following stages:</a:t>
              </a:r>
              <a:endParaRPr lang="en-US" altLang="zh-CN" sz="1800" b="1" dirty="0">
                <a:latin typeface="Times New Roman" panose="02020603050405020304" pitchFamily="18" charset="0"/>
                <a:cs typeface="Times New Roman" panose="02020603050405020304" pitchFamily="18" charset="0"/>
              </a:endParaRPr>
            </a:p>
            <a:p>
              <a:pPr lvl="1"/>
              <a:endParaRPr lang="en-US" altLang="zh-CN" sz="1800" b="1" dirty="0">
                <a:latin typeface="Times New Roman" panose="02020603050405020304" pitchFamily="18" charset="0"/>
                <a:cs typeface="Times New Roman" panose="02020603050405020304" pitchFamily="18" charset="0"/>
              </a:endParaRPr>
            </a:p>
            <a:p>
              <a:pPr marL="648970" lvl="2" indent="0">
                <a:buNone/>
              </a:pPr>
              <a:r>
                <a:rPr lang="en-US" altLang="zh-CN" sz="1800" b="1" dirty="0">
                  <a:solidFill>
                    <a:srgbClr val="C00000"/>
                  </a:solidFill>
                  <a:latin typeface="Times New Roman" panose="02020603050405020304" pitchFamily="18" charset="0"/>
                  <a:cs typeface="Times New Roman" panose="02020603050405020304" pitchFamily="18" charset="0"/>
                </a:rPr>
                <a:t> 1) Building a Large Ecosystem and Defining Content Positioning </a:t>
              </a: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r>
                <a:rPr lang="en-US" altLang="zh-CN" sz="1800" b="1" dirty="0">
                  <a:solidFill>
                    <a:srgbClr val="C00000"/>
                  </a:solidFill>
                  <a:latin typeface="Times New Roman" panose="02020603050405020304" pitchFamily="18" charset="0"/>
                  <a:cs typeface="Times New Roman" panose="02020603050405020304" pitchFamily="18" charset="0"/>
                </a:rPr>
                <a:t> 2) User-Driven Growth </a:t>
              </a: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r>
                <a:rPr lang="en-US" altLang="zh-CN" sz="1800" b="1" dirty="0">
                  <a:solidFill>
                    <a:srgbClr val="C00000"/>
                  </a:solidFill>
                  <a:latin typeface="Times New Roman" panose="02020603050405020304" pitchFamily="18" charset="0"/>
                  <a:cs typeface="Times New Roman" panose="02020603050405020304" pitchFamily="18" charset="0"/>
                </a:rPr>
                <a:t> 3) Exploring Content Value and Commercialization</a:t>
              </a:r>
              <a:endParaRPr lang="en-US" altLang="zh-CN" sz="1800" b="1" dirty="0">
                <a:solidFill>
                  <a:srgbClr val="C00000"/>
                </a:solidFill>
                <a:latin typeface="Times New Roman" panose="02020603050405020304" pitchFamily="18" charset="0"/>
                <a:cs typeface="Times New Roman" panose="02020603050405020304" pitchFamily="18" charset="0"/>
              </a:endParaRPr>
            </a:p>
            <a:p>
              <a:pPr marL="191770" lvl="1" indent="0">
                <a:buNone/>
              </a:pPr>
              <a:endParaRPr lang="en-US" altLang="zh-CN" sz="1800" b="1" dirty="0">
                <a:solidFill>
                  <a:srgbClr val="C00000"/>
                </a:solidFill>
                <a:latin typeface="Times New Roman" panose="02020603050405020304" pitchFamily="18" charset="0"/>
                <a:cs typeface="Times New Roman" panose="02020603050405020304" pitchFamily="18" charset="0"/>
              </a:endParaRPr>
            </a:p>
          </p:txBody>
        </p:sp>
        <p:sp>
          <p:nvSpPr>
            <p:cNvPr id="8" name="矩形 7"/>
            <p:cNvSpPr/>
            <p:nvPr/>
          </p:nvSpPr>
          <p:spPr>
            <a:xfrm>
              <a:off x="751205" y="4052570"/>
              <a:ext cx="4020820" cy="680085"/>
            </a:xfrm>
            <a:prstGeom prst="rect">
              <a:avLst/>
            </a:prstGeom>
            <a:noFill/>
            <a:ln w="50800" cap="flat" cmpd="sng">
              <a:solidFill>
                <a:srgbClr val="C00000"/>
              </a:solidFill>
              <a:prstDash val="sysDash"/>
              <a:miter lim="800000"/>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9" name="矩形 8"/>
            <p:cNvSpPr/>
            <p:nvPr/>
          </p:nvSpPr>
          <p:spPr>
            <a:xfrm>
              <a:off x="768985" y="4975225"/>
              <a:ext cx="4003040" cy="439420"/>
            </a:xfrm>
            <a:prstGeom prst="rect">
              <a:avLst/>
            </a:prstGeom>
            <a:noFill/>
            <a:ln w="50800" cap="flat" cmpd="sng">
              <a:solidFill>
                <a:srgbClr val="C00000"/>
              </a:solidFill>
              <a:prstDash val="sysDash"/>
              <a:miter lim="800000"/>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0" name="矩形 9"/>
            <p:cNvSpPr/>
            <p:nvPr/>
          </p:nvSpPr>
          <p:spPr>
            <a:xfrm>
              <a:off x="772795" y="5633085"/>
              <a:ext cx="4018280" cy="657860"/>
            </a:xfrm>
            <a:prstGeom prst="rect">
              <a:avLst/>
            </a:prstGeom>
            <a:noFill/>
            <a:ln w="50800" cap="flat" cmpd="sng">
              <a:solidFill>
                <a:srgbClr val="C00000"/>
              </a:solidFill>
              <a:prstDash val="sysDash"/>
              <a:miter lim="800000"/>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55662" y="968881"/>
            <a:ext cx="9551855"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  Structure and Core Executives</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r>
              <a:rPr lang="en-US" sz="1800" b="1" dirty="0">
                <a:latin typeface="Times New Roman" panose="02020603050405020304" pitchFamily="18" charset="0"/>
                <a:cs typeface="Times New Roman" panose="02020603050405020304" pitchFamily="18" charset="0"/>
              </a:rPr>
              <a:t>Equity Structure: </a:t>
            </a:r>
            <a:r>
              <a:rPr lang="en-US" sz="1800" dirty="0">
                <a:latin typeface="Times New Roman" panose="02020603050405020304" pitchFamily="18" charset="0"/>
                <a:cs typeface="Times New Roman" panose="02020603050405020304" pitchFamily="18" charset="0"/>
              </a:rPr>
              <a:t>Zhihu's equity structure is relatively dispersed, with its founder Zhou Yuan as the controlling shareholder who held 11.64% of the shares and  42.86% of the voting rights. Other major shareholders included Tencent (12.02%), Innovation Works (7.28%), </a:t>
            </a:r>
            <a:r>
              <a:rPr lang="en-US" sz="1800" dirty="0" err="1">
                <a:latin typeface="Times New Roman" panose="02020603050405020304" pitchFamily="18" charset="0"/>
                <a:cs typeface="Times New Roman" panose="02020603050405020304" pitchFamily="18" charset="0"/>
              </a:rPr>
              <a:t>Qiming</a:t>
            </a:r>
            <a:r>
              <a:rPr lang="en-US" sz="1800" dirty="0">
                <a:latin typeface="Times New Roman" panose="02020603050405020304" pitchFamily="18" charset="0"/>
                <a:cs typeface="Times New Roman" panose="02020603050405020304" pitchFamily="18" charset="0"/>
              </a:rPr>
              <a:t> Venture Partners (7.24%), SAIF Partners (5.69%), and </a:t>
            </a:r>
            <a:r>
              <a:rPr lang="en-US" sz="1800" dirty="0" err="1">
                <a:latin typeface="Times New Roman" panose="02020603050405020304" pitchFamily="18" charset="0"/>
                <a:cs typeface="Times New Roman" panose="02020603050405020304" pitchFamily="18" charset="0"/>
              </a:rPr>
              <a:t>Kuaishou</a:t>
            </a:r>
            <a:r>
              <a:rPr lang="en-US" sz="1800" dirty="0">
                <a:latin typeface="Times New Roman" panose="02020603050405020304" pitchFamily="18" charset="0"/>
                <a:cs typeface="Times New Roman" panose="02020603050405020304" pitchFamily="18" charset="0"/>
              </a:rPr>
              <a:t> (6.31%).</a:t>
            </a:r>
            <a:endParaRPr lang="en-US" sz="1800" dirty="0">
              <a:latin typeface="Times New Roman" panose="02020603050405020304" pitchFamily="18" charset="0"/>
              <a:cs typeface="Times New Roman" panose="02020603050405020304" pitchFamily="18" charset="0"/>
            </a:endParaRPr>
          </a:p>
          <a:p>
            <a:pPr lvl="1" algn="just"/>
            <a:r>
              <a:rPr lang="en-US" sz="1800" b="1" dirty="0">
                <a:latin typeface="Times New Roman" panose="02020603050405020304" pitchFamily="18" charset="0"/>
                <a:cs typeface="Times New Roman" panose="02020603050405020304" pitchFamily="18" charset="0"/>
              </a:rPr>
              <a:t>Core Executives: </a:t>
            </a:r>
            <a:r>
              <a:rPr lang="en-US" sz="1800" dirty="0">
                <a:latin typeface="Times New Roman" panose="02020603050405020304" pitchFamily="18" charset="0"/>
                <a:cs typeface="Times New Roman" panose="02020603050405020304" pitchFamily="18" charset="0"/>
              </a:rPr>
              <a:t>Zhou Yuan serves as the founder, chairman, and CEO, who is responsible for the overall strategic planning, product design, business development, and management of the company. Li </a:t>
            </a:r>
            <a:r>
              <a:rPr lang="en-US" sz="1800" dirty="0" err="1">
                <a:latin typeface="Times New Roman" panose="02020603050405020304" pitchFamily="18" charset="0"/>
                <a:cs typeface="Times New Roman" panose="02020603050405020304" pitchFamily="18" charset="0"/>
              </a:rPr>
              <a:t>Dahai</a:t>
            </a:r>
            <a:r>
              <a:rPr lang="en-US" sz="1800" dirty="0">
                <a:latin typeface="Times New Roman" panose="02020603050405020304" pitchFamily="18" charset="0"/>
                <a:cs typeface="Times New Roman" panose="02020603050405020304" pitchFamily="18" charset="0"/>
              </a:rPr>
              <a:t> is the Chief Technology Officer. Sun Wei is the Chief Financial Officer.</a:t>
            </a:r>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pic>
        <p:nvPicPr>
          <p:cNvPr id="11" name="ECB019B1-382A-4266-B25C-5B523AA43C14-2" descr="C:/Users/HUAWEI/AppData/Local/Temp/wpp.vloRSFwpp"/>
          <p:cNvPicPr>
            <a:picLocks noChangeAspect="1"/>
          </p:cNvPicPr>
          <p:nvPr/>
        </p:nvPicPr>
        <p:blipFill>
          <a:blip r:embed="rId1"/>
          <a:stretch>
            <a:fillRect/>
          </a:stretch>
        </p:blipFill>
        <p:spPr>
          <a:xfrm>
            <a:off x="953135" y="3676500"/>
            <a:ext cx="7860665" cy="2735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  Core Business: Building a Community with Q&amp;A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r>
              <a:rPr lang="en-US" sz="1600" b="1" dirty="0">
                <a:latin typeface="Times New Roman" panose="02020603050405020304" pitchFamily="18" charset="0"/>
                <a:cs typeface="Times New Roman" panose="02020603050405020304" pitchFamily="18" charset="0"/>
              </a:rPr>
              <a:t>Zhihu has grown into a comprehensive community with attributes of a social network, tool, and media platform. </a:t>
            </a:r>
            <a:r>
              <a:rPr lang="en-US" sz="1600" dirty="0">
                <a:latin typeface="Times New Roman" panose="02020603050405020304" pitchFamily="18" charset="0"/>
                <a:cs typeface="Times New Roman" panose="02020603050405020304" pitchFamily="18" charset="0"/>
              </a:rPr>
              <a:t>Initially as a Q&amp;A community, Zhihu has continuously evolved and now integrates features of Q&amp;A, media, services, and e-commerce. Users can ask questions in the community and invite others to answer, or directly consume content as viewers. Additionally, users can conduct transactions on the platform, such as purchasing products, consulting services, and buying paid courses.</a:t>
            </a:r>
            <a:endParaRPr lang="en-US" sz="1600" b="1"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sp>
        <p:nvSpPr>
          <p:cNvPr id="6" name="Text Placeholder 5"/>
          <p:cNvSpPr txBox="1"/>
          <p:nvPr/>
        </p:nvSpPr>
        <p:spPr>
          <a:xfrm>
            <a:off x="1438" y="5583987"/>
            <a:ext cx="9575835" cy="978738"/>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1600" b="1" dirty="0">
                <a:latin typeface="Times New Roman" panose="02020603050405020304" pitchFamily="18" charset="0"/>
                <a:cs typeface="Times New Roman" panose="02020603050405020304" pitchFamily="18" charset="0"/>
              </a:rPr>
              <a:t>Creators, Content, and Consumers Achieve an Ecological Cycle, Jointly Building Zhihu's Content Creation Loop. </a:t>
            </a:r>
            <a:r>
              <a:rPr lang="en-US" sz="1600" dirty="0">
                <a:latin typeface="Times New Roman" panose="02020603050405020304" pitchFamily="18" charset="0"/>
                <a:cs typeface="Times New Roman" panose="02020603050405020304" pitchFamily="18" charset="0"/>
              </a:rPr>
              <a:t>Zhihu's content ecosystem is mainly composed of creators, content, and consumers. Creators select questions on the platform to answer and upload, or they create and upload videos, live streams, and other content. Consumers choose content that interests them to view, like, comment, and follow. </a:t>
            </a:r>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811603" y="2673216"/>
            <a:ext cx="5969088" cy="2747164"/>
          </a:xfrm>
          <a:prstGeom prst="rect">
            <a:avLst/>
          </a:prstGeom>
        </p:spPr>
      </p:pic>
      <p:pic>
        <p:nvPicPr>
          <p:cNvPr id="8" name="图片 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64840" y="2673216"/>
            <a:ext cx="3481541" cy="27471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3192357" y="4242371"/>
            <a:ext cx="3266775" cy="2187482"/>
          </a:xfrm>
          <a:prstGeom prst="rect">
            <a:avLst/>
          </a:prstGeom>
        </p:spPr>
      </p:pic>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Content Commercialization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sp>
        <p:nvSpPr>
          <p:cNvPr id="9" name="Text Placeholder 5"/>
          <p:cNvSpPr txBox="1"/>
          <p:nvPr/>
        </p:nvSpPr>
        <p:spPr>
          <a:xfrm>
            <a:off x="-101663" y="1454504"/>
            <a:ext cx="3312847" cy="291652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600" b="1" dirty="0">
                <a:solidFill>
                  <a:schemeClr val="tx1"/>
                </a:solidFill>
                <a:latin typeface="Times New Roman" panose="02020603050405020304" pitchFamily="18" charset="0"/>
                <a:cs typeface="Times New Roman" panose="02020603050405020304" pitchFamily="18" charset="0"/>
              </a:rPr>
              <a:t>Zhihu's commercialization has blossomed in multiple areas, accelerating its release since 2020. </a:t>
            </a:r>
            <a:endParaRPr lang="en-US" altLang="zh-CN" sz="1600" b="1" dirty="0">
              <a:solidFill>
                <a:schemeClr val="tx1"/>
              </a:solidFill>
              <a:latin typeface="Times New Roman" panose="02020603050405020304" pitchFamily="18" charset="0"/>
              <a:cs typeface="Times New Roman" panose="02020603050405020304" pitchFamily="18" charset="0"/>
            </a:endParaRPr>
          </a:p>
          <a:p>
            <a:pPr lvl="1" algn="just"/>
            <a:r>
              <a:rPr lang="en-US" altLang="zh-CN" sz="1600" dirty="0">
                <a:solidFill>
                  <a:schemeClr val="tx1"/>
                </a:solidFill>
                <a:latin typeface="Times New Roman" panose="02020603050405020304" pitchFamily="18" charset="0"/>
                <a:cs typeface="Times New Roman" panose="02020603050405020304" pitchFamily="18" charset="0"/>
              </a:rPr>
              <a:t>As Zhihu's user base continues to grow, the platform becomes increasingly attractive to brand owners, allowing its advertising business to make continuous progress with the product ‘</a:t>
            </a:r>
            <a:r>
              <a:rPr lang="en-US" altLang="zh-CN" sz="1600" dirty="0" err="1">
                <a:solidFill>
                  <a:schemeClr val="tx1"/>
                </a:solidFill>
                <a:latin typeface="Times New Roman" panose="02020603050405020304" pitchFamily="18" charset="0"/>
                <a:cs typeface="Times New Roman" panose="02020603050405020304" pitchFamily="18" charset="0"/>
              </a:rPr>
              <a:t>Zhi</a:t>
            </a:r>
            <a:r>
              <a:rPr lang="en-US" altLang="zh-CN" sz="1600" dirty="0">
                <a:solidFill>
                  <a:schemeClr val="tx1"/>
                </a:solidFill>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lvl="1" algn="just"/>
            <a:endParaRPr lang="en-US" altLang="zh-CN" sz="16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clrChange>
              <a:clrFrom>
                <a:srgbClr val="FFFFFF"/>
              </a:clrFrom>
              <a:clrTo>
                <a:srgbClr val="FFFFFF">
                  <a:alpha val="0"/>
                </a:srgbClr>
              </a:clrTo>
            </a:clrChange>
          </a:blip>
          <a:stretch>
            <a:fillRect/>
          </a:stretch>
        </p:blipFill>
        <p:spPr>
          <a:xfrm>
            <a:off x="9222" y="4225018"/>
            <a:ext cx="3222364" cy="2377567"/>
          </a:xfrm>
          <a:prstGeom prst="rect">
            <a:avLst/>
          </a:prstGeom>
        </p:spPr>
      </p:pic>
      <p:sp>
        <p:nvSpPr>
          <p:cNvPr id="11" name="Text Placeholder 5"/>
          <p:cNvSpPr txBox="1"/>
          <p:nvPr/>
        </p:nvSpPr>
        <p:spPr>
          <a:xfrm>
            <a:off x="6239966" y="1449574"/>
            <a:ext cx="3440406" cy="291652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600" b="1" dirty="0">
                <a:solidFill>
                  <a:schemeClr val="tx1"/>
                </a:solidFill>
                <a:latin typeface="Times New Roman" panose="02020603050405020304" pitchFamily="18" charset="0"/>
                <a:cs typeface="Times New Roman" panose="02020603050405020304" pitchFamily="18" charset="0"/>
              </a:rPr>
              <a:t>Zhihu is actively expanding its vocational education business. </a:t>
            </a:r>
            <a:endParaRPr lang="en-US" altLang="zh-CN" sz="1600" b="1" dirty="0">
              <a:solidFill>
                <a:schemeClr val="tx1"/>
              </a:solidFill>
              <a:latin typeface="Times New Roman" panose="02020603050405020304" pitchFamily="18" charset="0"/>
              <a:cs typeface="Times New Roman" panose="02020603050405020304" pitchFamily="18" charset="0"/>
            </a:endParaRPr>
          </a:p>
          <a:p>
            <a:pPr lvl="1" algn="just"/>
            <a:r>
              <a:rPr lang="en-US" altLang="zh-CN" sz="1600" dirty="0">
                <a:solidFill>
                  <a:schemeClr val="tx1"/>
                </a:solidFill>
                <a:latin typeface="Times New Roman" panose="02020603050405020304" pitchFamily="18" charset="0"/>
                <a:cs typeface="Times New Roman" panose="02020603050405020304" pitchFamily="18" charset="0"/>
              </a:rPr>
              <a:t>In 2018, the company partnered with the Chinese MOOC platform "</a:t>
            </a:r>
            <a:r>
              <a:rPr lang="en-US" altLang="zh-CN" sz="1600" dirty="0" err="1">
                <a:solidFill>
                  <a:schemeClr val="tx1"/>
                </a:solidFill>
                <a:latin typeface="Times New Roman" panose="02020603050405020304" pitchFamily="18" charset="0"/>
                <a:cs typeface="Times New Roman" panose="02020603050405020304" pitchFamily="18" charset="0"/>
              </a:rPr>
              <a:t>XuetangX</a:t>
            </a:r>
            <a:r>
              <a:rPr lang="en-US" altLang="zh-CN" sz="1600" dirty="0">
                <a:solidFill>
                  <a:schemeClr val="tx1"/>
                </a:solidFill>
                <a:latin typeface="Times New Roman" panose="02020603050405020304" pitchFamily="18" charset="0"/>
                <a:cs typeface="Times New Roman" panose="02020603050405020304" pitchFamily="18" charset="0"/>
              </a:rPr>
              <a:t>." In 2021, Zhihu acquired </a:t>
            </a:r>
            <a:r>
              <a:rPr lang="en-US" altLang="zh-CN" sz="1600" dirty="0" err="1">
                <a:solidFill>
                  <a:schemeClr val="tx1"/>
                </a:solidFill>
                <a:latin typeface="Times New Roman" panose="02020603050405020304" pitchFamily="18" charset="0"/>
                <a:cs typeface="Times New Roman" panose="02020603050405020304" pitchFamily="18" charset="0"/>
              </a:rPr>
              <a:t>Pinzhi</a:t>
            </a:r>
            <a:r>
              <a:rPr lang="en-US" altLang="zh-CN" sz="1600" dirty="0">
                <a:solidFill>
                  <a:schemeClr val="tx1"/>
                </a:solidFill>
                <a:latin typeface="Times New Roman" panose="02020603050405020304" pitchFamily="18" charset="0"/>
                <a:cs typeface="Times New Roman" panose="02020603050405020304" pitchFamily="18" charset="0"/>
              </a:rPr>
              <a:t> Education and Papa Education, two educational training companies specializing in financial professional certificate exams and study abroad exam training, respectively. </a:t>
            </a:r>
            <a:endParaRPr lang="en-US" altLang="zh-CN" sz="1600" dirty="0">
              <a:latin typeface="Times New Roman" panose="02020603050405020304" pitchFamily="18" charset="0"/>
              <a:cs typeface="Times New Roman" panose="02020603050405020304" pitchFamily="18" charset="0"/>
            </a:endParaRPr>
          </a:p>
        </p:txBody>
      </p:sp>
      <p:sp>
        <p:nvSpPr>
          <p:cNvPr id="14" name="Text Placeholder 5"/>
          <p:cNvSpPr txBox="1"/>
          <p:nvPr/>
        </p:nvSpPr>
        <p:spPr>
          <a:xfrm>
            <a:off x="3092188" y="1449574"/>
            <a:ext cx="3266775" cy="3100551"/>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600" b="1" dirty="0">
                <a:latin typeface="Times New Roman" panose="02020603050405020304" pitchFamily="18" charset="0"/>
                <a:cs typeface="Times New Roman" panose="02020603050405020304" pitchFamily="18" charset="0"/>
              </a:rPr>
              <a:t>Zhihu's content paid service aligns well with the platform's professional Q&amp;A tone. </a:t>
            </a:r>
            <a:endParaRPr lang="en-US" altLang="zh-CN" sz="1600" b="1" dirty="0">
              <a:latin typeface="Times New Roman" panose="02020603050405020304" pitchFamily="18" charset="0"/>
              <a:cs typeface="Times New Roman" panose="02020603050405020304" pitchFamily="18" charset="0"/>
            </a:endParaRPr>
          </a:p>
          <a:p>
            <a:pPr lvl="1" algn="just"/>
            <a:r>
              <a:rPr lang="en-US" altLang="zh-CN" sz="1600" dirty="0">
                <a:latin typeface="Times New Roman" panose="02020603050405020304" pitchFamily="18" charset="0"/>
                <a:cs typeface="Times New Roman" panose="02020603050405020304" pitchFamily="18" charset="0"/>
              </a:rPr>
              <a:t>Membership benefits are diverse, and the paid content library includes 3.9 million pieces of content. The membership business is expected to continue growing, driven by an increase in the payment rate as the user base expands.</a:t>
            </a:r>
            <a:endParaRPr lang="en-US" altLang="zh-CN" sz="1600"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6439954" y="4225018"/>
            <a:ext cx="3464459" cy="23579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48562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Market Potential: Acceleration of Internet Commercialization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sp>
        <p:nvSpPr>
          <p:cNvPr id="15" name="Text Placeholder 5"/>
          <p:cNvSpPr txBox="1"/>
          <p:nvPr/>
        </p:nvSpPr>
        <p:spPr>
          <a:xfrm>
            <a:off x="0" y="1413799"/>
            <a:ext cx="9431020" cy="127000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2000" b="1" dirty="0">
                <a:latin typeface="Times New Roman" panose="02020603050405020304" pitchFamily="18" charset="0"/>
                <a:ea typeface="Segoe WPC"/>
                <a:cs typeface="Times New Roman" panose="02020603050405020304" pitchFamily="18" charset="0"/>
                <a:sym typeface="+mn-ea"/>
              </a:rPr>
              <a:t>The online community market continues to grow rapidly, with vast potential for future growth.</a:t>
            </a:r>
            <a:r>
              <a:rPr lang="en-US" altLang="zh-CN" sz="2000" dirty="0">
                <a:latin typeface="Times New Roman" panose="02020603050405020304" pitchFamily="18" charset="0"/>
                <a:ea typeface="Segoe WPC"/>
                <a:cs typeface="Times New Roman" panose="02020603050405020304" pitchFamily="18" charset="0"/>
                <a:sym typeface="+mn-ea"/>
              </a:rPr>
              <a:t> Since the advent of the mobile internet era in 2012, user dividends have continuously driven overall growth in the internet industry, leading to a fast-growing internet community market. </a:t>
            </a:r>
            <a:endParaRPr lang="en-US" altLang="zh-CN" sz="1800" dirty="0">
              <a:latin typeface="Times New Roman" panose="02020603050405020304" pitchFamily="18" charset="0"/>
              <a:cs typeface="Times New Roman" panose="02020603050405020304" pitchFamily="18" charset="0"/>
            </a:endParaRPr>
          </a:p>
        </p:txBody>
      </p:sp>
      <p:sp>
        <p:nvSpPr>
          <p:cNvPr id="16" name="Text Placeholder 5"/>
          <p:cNvSpPr txBox="1"/>
          <p:nvPr/>
        </p:nvSpPr>
        <p:spPr>
          <a:xfrm>
            <a:off x="16090" y="4189434"/>
            <a:ext cx="4484154" cy="248878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2000" b="1" i="0" dirty="0">
                <a:solidFill>
                  <a:schemeClr val="tx1"/>
                </a:solidFill>
                <a:latin typeface="Times New Roman" panose="02020603050405020304" pitchFamily="18" charset="0"/>
                <a:ea typeface="Segoe WPC"/>
                <a:cs typeface="Times New Roman" panose="02020603050405020304" pitchFamily="18" charset="0"/>
              </a:rPr>
              <a:t>The growth logic of the industry is shifting from user growth to the release of commercial value. </a:t>
            </a:r>
            <a:endParaRPr lang="en-US" altLang="zh-CN" sz="2000" b="1" i="0" dirty="0">
              <a:solidFill>
                <a:schemeClr val="tx1"/>
              </a:solidFill>
              <a:latin typeface="Times New Roman" panose="02020603050405020304" pitchFamily="18" charset="0"/>
              <a:ea typeface="Segoe WPC"/>
              <a:cs typeface="Times New Roman" panose="02020603050405020304" pitchFamily="18" charset="0"/>
            </a:endParaRPr>
          </a:p>
          <a:p>
            <a:pPr lvl="1" algn="just"/>
            <a:r>
              <a:rPr lang="en-US" altLang="zh-CN" sz="2000" b="0" i="0" dirty="0">
                <a:solidFill>
                  <a:schemeClr val="tx1"/>
                </a:solidFill>
                <a:latin typeface="Times New Roman" panose="02020603050405020304" pitchFamily="18" charset="0"/>
                <a:ea typeface="Segoe WPC"/>
                <a:cs typeface="Times New Roman" panose="02020603050405020304" pitchFamily="18" charset="0"/>
              </a:rPr>
              <a:t>Internet community commercialization is flourishing in multiple areas, with stable growth in advertising and memberships, while e-commerce and training are poised for development.</a:t>
            </a:r>
            <a:endParaRPr lang="en-US" altLang="zh-CN" sz="1800"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1"/>
          <a:stretch>
            <a:fillRect/>
          </a:stretch>
        </p:blipFill>
        <p:spPr>
          <a:xfrm>
            <a:off x="3141345" y="2683798"/>
            <a:ext cx="1703705" cy="1212850"/>
          </a:xfrm>
          <a:prstGeom prst="rect">
            <a:avLst/>
          </a:prstGeom>
          <a:ln>
            <a:noFill/>
          </a:ln>
          <a:effectLst>
            <a:softEdge rad="112500"/>
          </a:effectLst>
        </p:spPr>
      </p:pic>
      <p:pic>
        <p:nvPicPr>
          <p:cNvPr id="18" name="图片 17"/>
          <p:cNvPicPr>
            <a:picLocks noChangeAspect="1"/>
          </p:cNvPicPr>
          <p:nvPr/>
        </p:nvPicPr>
        <p:blipFill>
          <a:blip r:embed="rId2"/>
          <a:srcRect r="40946"/>
          <a:stretch>
            <a:fillRect/>
          </a:stretch>
        </p:blipFill>
        <p:spPr>
          <a:xfrm>
            <a:off x="1181100" y="2657763"/>
            <a:ext cx="1871980" cy="1238885"/>
          </a:xfrm>
          <a:prstGeom prst="rect">
            <a:avLst/>
          </a:prstGeom>
          <a:ln>
            <a:noFill/>
          </a:ln>
          <a:effectLst>
            <a:softEdge rad="112500"/>
          </a:effectLst>
        </p:spPr>
      </p:pic>
      <p:pic>
        <p:nvPicPr>
          <p:cNvPr id="19" name="图片 18"/>
          <p:cNvPicPr>
            <a:picLocks noChangeAspect="1"/>
          </p:cNvPicPr>
          <p:nvPr/>
        </p:nvPicPr>
        <p:blipFill>
          <a:blip r:embed="rId3"/>
          <a:stretch>
            <a:fillRect/>
          </a:stretch>
        </p:blipFill>
        <p:spPr>
          <a:xfrm>
            <a:off x="4933315" y="2657763"/>
            <a:ext cx="1910715" cy="1238250"/>
          </a:xfrm>
          <a:prstGeom prst="rect">
            <a:avLst/>
          </a:prstGeom>
          <a:ln>
            <a:noFill/>
          </a:ln>
          <a:effectLst>
            <a:softEdge rad="112500"/>
          </a:effectLst>
        </p:spPr>
      </p:pic>
      <p:pic>
        <p:nvPicPr>
          <p:cNvPr id="20" name="图片 19"/>
          <p:cNvPicPr>
            <a:picLocks noChangeAspect="1"/>
          </p:cNvPicPr>
          <p:nvPr/>
        </p:nvPicPr>
        <p:blipFill>
          <a:blip r:embed="rId4"/>
          <a:stretch>
            <a:fillRect/>
          </a:stretch>
        </p:blipFill>
        <p:spPr>
          <a:xfrm>
            <a:off x="6932295" y="2648238"/>
            <a:ext cx="1776095" cy="1248410"/>
          </a:xfrm>
          <a:prstGeom prst="rect">
            <a:avLst/>
          </a:prstGeom>
          <a:ln>
            <a:noFill/>
          </a:ln>
          <a:effectLst>
            <a:softEdge rad="112500"/>
          </a:effectLst>
        </p:spPr>
      </p:pic>
      <p:pic>
        <p:nvPicPr>
          <p:cNvPr id="21" name="图片 20"/>
          <p:cNvPicPr>
            <a:picLocks noChangeAspect="1"/>
          </p:cNvPicPr>
          <p:nvPr/>
        </p:nvPicPr>
        <p:blipFill>
          <a:blip r:embed="rId5"/>
          <a:stretch>
            <a:fillRect/>
          </a:stretch>
        </p:blipFill>
        <p:spPr>
          <a:xfrm>
            <a:off x="4628170" y="4001259"/>
            <a:ext cx="5113775" cy="2662794"/>
          </a:xfrm>
          <a:prstGeom prst="rect">
            <a:avLst/>
          </a:prstGeom>
        </p:spPr>
      </p:pic>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p0uy9cPoXIka_xjt35BcYNw"/>
</p:tagLst>
</file>

<file path=ppt/tags/tag11.xml><?xml version="1.0" encoding="utf-8"?>
<p:tagLst xmlns:p="http://schemas.openxmlformats.org/presentationml/2006/main">
  <p:tag name="THINKCELLSHAPEDONOTDELETE" val="p0uy9cPoXIka_xjt35BcYNw"/>
</p:tagLst>
</file>

<file path=ppt/tags/tag12.xml><?xml version="1.0" encoding="utf-8"?>
<p:tagLst xmlns:p="http://schemas.openxmlformats.org/presentationml/2006/main">
  <p:tag name="THINKCELLSHAPEDONOTDELETE" val="p0uy9cPoXIka_xjt35BcYNw"/>
</p:tagLst>
</file>

<file path=ppt/tags/tag13.xml><?xml version="1.0" encoding="utf-8"?>
<p:tagLst xmlns:p="http://schemas.openxmlformats.org/presentationml/2006/main">
  <p:tag name="THINKCELLSHAPEDONOTDELETE" val="p0uy9cPoXIka_xjt35BcYNw"/>
</p:tagLst>
</file>

<file path=ppt/tags/tag14.xml><?xml version="1.0" encoding="utf-8"?>
<p:tagLst xmlns:p="http://schemas.openxmlformats.org/presentationml/2006/main">
  <p:tag name="THINKCELLSHAPEDONOTDELETE" val="p0uy9cPoXIka_xjt35BcYNw"/>
</p:tagLst>
</file>

<file path=ppt/tags/tag15.xml><?xml version="1.0" encoding="utf-8"?>
<p:tagLst xmlns:p="http://schemas.openxmlformats.org/presentationml/2006/main">
  <p:tag name="THINKCELLSHAPEDONOTDELETE" val="p0uy9cPoXIka_xjt35BcYNw"/>
</p:tagLst>
</file>

<file path=ppt/tags/tag16.xml><?xml version="1.0" encoding="utf-8"?>
<p:tagLst xmlns:p="http://schemas.openxmlformats.org/presentationml/2006/main">
  <p:tag name="THINKCELLSHAPEDONOTDELETE" val="p0uy9cPoXIka_xjt35BcYNw"/>
</p:tagLst>
</file>

<file path=ppt/tags/tag17.xml><?xml version="1.0" encoding="utf-8"?>
<p:tagLst xmlns:p="http://schemas.openxmlformats.org/presentationml/2006/main">
  <p:tag name="THINKCELLSHAPEDONOTDELETE" val="p0uy9cPoXIka_xjt35BcYNw"/>
</p:tagLst>
</file>

<file path=ppt/tags/tag18.xml><?xml version="1.0" encoding="utf-8"?>
<p:tagLst xmlns:p="http://schemas.openxmlformats.org/presentationml/2006/main">
  <p:tag name="KSO_WM_DIAGRAM_VIRTUALLY_FRAME" val="{&quot;height&quot;:374.99669291338574,&quot;left&quot;:-56,&quot;top&quot;:130.5207874015748,&quot;width&quot;:626.1119942063804}"/>
</p:tagLst>
</file>

<file path=ppt/tags/tag19.xml><?xml version="1.0" encoding="utf-8"?>
<p:tagLst xmlns:p="http://schemas.openxmlformats.org/presentationml/2006/main">
  <p:tag name="KSO_WM_DIAGRAM_VIRTUALLY_FRAME" val="{&quot;height&quot;:374.99669291338574,&quot;left&quot;:-56,&quot;top&quot;:130.5207874015748,&quot;width&quot;:626.1119942063804}"/>
</p:tagLst>
</file>

<file path=ppt/tags/tag2.xml><?xml version="1.0" encoding="utf-8"?>
<p:tagLst xmlns:p="http://schemas.openxmlformats.org/presentationml/2006/main">
  <p:tag name="THINKCELLSHAPEDONOTDELETE" val="thinkcellActiveDocDoNotDelete"/>
</p:tagLst>
</file>

<file path=ppt/tags/tag20.xml><?xml version="1.0" encoding="utf-8"?>
<p:tagLst xmlns:p="http://schemas.openxmlformats.org/presentationml/2006/main">
  <p:tag name="KSO_WM_DIAGRAM_VIRTUALLY_FRAME" val="{&quot;height&quot;:374.99669291338574,&quot;left&quot;:-56,&quot;top&quot;:130.5207874015748,&quot;width&quot;:626.1119942063804}"/>
</p:tagLst>
</file>

<file path=ppt/tags/tag21.xml><?xml version="1.0" encoding="utf-8"?>
<p:tagLst xmlns:p="http://schemas.openxmlformats.org/presentationml/2006/main">
  <p:tag name="KSO_WM_DIAGRAM_VIRTUALLY_FRAME" val="{&quot;height&quot;:374.99669291338574,&quot;left&quot;:-56,&quot;top&quot;:130.5207874015748,&quot;width&quot;:626.1119942063804}"/>
</p:tagLst>
</file>

<file path=ppt/tags/tag22.xml><?xml version="1.0" encoding="utf-8"?>
<p:tagLst xmlns:p="http://schemas.openxmlformats.org/presentationml/2006/main">
  <p:tag name="KSO_WM_DIAGRAM_VIRTUALLY_FRAME" val="{&quot;height&quot;:374.99669291338574,&quot;left&quot;:-56,&quot;top&quot;:130.5207874015748,&quot;width&quot;:626.1119942063804}"/>
</p:tagLst>
</file>

<file path=ppt/tags/tag23.xml><?xml version="1.0" encoding="utf-8"?>
<p:tagLst xmlns:p="http://schemas.openxmlformats.org/presentationml/2006/main">
  <p:tag name="KSO_WM_DIAGRAM_VIRTUALLY_FRAME" val="{&quot;height&quot;:374.99669291338574,&quot;left&quot;:-56,&quot;top&quot;:130.5207874015748,&quot;width&quot;:626.1119942063804}"/>
</p:tagLst>
</file>

<file path=ppt/tags/tag24.xml><?xml version="1.0" encoding="utf-8"?>
<p:tagLst xmlns:p="http://schemas.openxmlformats.org/presentationml/2006/main">
  <p:tag name="THINKCELLSHAPEDONOTDELETE" val="pwpzEFF13M0WKgd4O5C57_A"/>
</p:tagLst>
</file>

<file path=ppt/tags/tag25.xml><?xml version="1.0" encoding="utf-8"?>
<p:tagLst xmlns:p="http://schemas.openxmlformats.org/presentationml/2006/main">
  <p:tag name="THINKCELLSHAPEDONOTDELETE" val="pxI7QwSDGFEKBDcoj1l7SdA"/>
</p:tagLst>
</file>

<file path=ppt/tags/tag26.xml><?xml version="1.0" encoding="utf-8"?>
<p:tagLst xmlns:p="http://schemas.openxmlformats.org/presentationml/2006/main">
  <p:tag name="THINKCELLSHAPEDONOTDELETE" val="pwpzEFF13M0WKgd4O5C57_A"/>
</p:tagLst>
</file>

<file path=ppt/tags/tag27.xml><?xml version="1.0" encoding="utf-8"?>
<p:tagLst xmlns:p="http://schemas.openxmlformats.org/presentationml/2006/main">
  <p:tag name="THINKCELLSHAPEDONOTDELETE" val="pwpzEFF13M0WKgd4O5C57_A"/>
</p:tagLst>
</file>

<file path=ppt/tags/tag28.xml><?xml version="1.0" encoding="utf-8"?>
<p:tagLst xmlns:p="http://schemas.openxmlformats.org/presentationml/2006/main">
  <p:tag name="THINKCELLSHAPEDONOTDELETE" val="p0uy9cPoXIka_xjt35BcYNw"/>
</p:tagLst>
</file>

<file path=ppt/tags/tag29.xml><?xml version="1.0" encoding="utf-8"?>
<p:tagLst xmlns:p="http://schemas.openxmlformats.org/presentationml/2006/main">
  <p:tag name="THINKCELLSHAPEDONOTDELETE" val="p0uy9cPoXIka_xjt35BcYNw"/>
</p:tagLst>
</file>

<file path=ppt/tags/tag3.xml><?xml version="1.0" encoding="utf-8"?>
<p:tagLst xmlns:p="http://schemas.openxmlformats.org/presentationml/2006/main">
  <p:tag name="THINKCELLSHAPEDONOTDELETE" val="thinkcellActiveDocDoNotDelete"/>
</p:tagLst>
</file>

<file path=ppt/tags/tag30.xml><?xml version="1.0" encoding="utf-8"?>
<p:tagLst xmlns:p="http://schemas.openxmlformats.org/presentationml/2006/main">
  <p:tag name="THINKCELLSHAPEDONOTDELETE" val="p0uy9cPoXIka_xjt35BcYNw"/>
</p:tagLst>
</file>

<file path=ppt/tags/tag31.xml><?xml version="1.0" encoding="utf-8"?>
<p:tagLst xmlns:p="http://schemas.openxmlformats.org/presentationml/2006/main">
  <p:tag name="THINKCELLSHAPEDONOTDELETE" val="p0uy9cPoXIka_xjt35BcYNw"/>
</p:tagLst>
</file>

<file path=ppt/tags/tag32.xml><?xml version="1.0" encoding="utf-8"?>
<p:tagLst xmlns:p="http://schemas.openxmlformats.org/presentationml/2006/main">
  <p:tag name="THINKCELLPRESENTATIONDONOTDELETE" val="&lt;?xml version=&quot;1.0&quot; encoding=&quot;UTF-16&quot; standalone=&quot;yes&quot;?&gt;&#10;&lt;root reqver=&quot;21047&quot;&gt;&lt;version val=&quot;22077&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1&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12&quot;&gt;&lt;elem m_fUsage=&quot;1.68322986240641190000E+000&quot;&gt;&lt;m_ppcolschidx val=&quot;0&quot;/&gt;&lt;m_rgb r=&quot;9b&quot; g=&quot;17&quot; b=&quot;17&quot;/&gt;&lt;/elem&gt;&lt;elem m_fUsage=&quot;1.50338772469263370000E+000&quot;&gt;&lt;m_ppcolschidx val=&quot;0&quot;/&gt;&lt;m_rgb r=&quot;e5&quot; g=&quot;52&quot; b=&quot;52&quot;/&gt;&lt;/elem&gt;&lt;elem m_fUsage=&quot;1.22240875340971660000E+000&quot;&gt;&lt;m_ppcolschidx val=&quot;0&quot;/&gt;&lt;m_rgb r=&quot;c0&quot; g=&quot;0&quot; b=&quot;0&quot;/&gt;&lt;/elem&gt;&lt;elem m_fUsage=&quot;1.01916297527188230000E+000&quot;&gt;&lt;m_ppcolschidx val=&quot;0&quot;/&gt;&lt;m_rgb r=&quot;ee&quot; g=&quot;8b&quot; b=&quot;8b&quot;/&gt;&lt;/elem&gt;&lt;elem m_fUsage=&quot;9.90952901816634310000E-001&quot;&gt;&lt;m_ppcolschidx val=&quot;0&quot;/&gt;&lt;m_rgb r=&quot;f6&quot; g=&quot;c5&quot; b=&quot;c5&quot;/&gt;&lt;/elem&gt;&lt;elem m_fUsage=&quot;7.96036907042989350000E-001&quot;&gt;&lt;m_ppcolschidx val=&quot;0&quot;/&gt;&lt;m_rgb r=&quot;8c&quot; g=&quot;0&quot; b=&quot;0&quot;/&gt;&lt;/elem&gt;&lt;elem m_fUsage=&quot;7.74929666165770640000E-001&quot;&gt;&lt;m_ppcolschidx val=&quot;0&quot;/&gt;&lt;m_rgb r=&quot;74&quot; g=&quot;11&quot; b=&quot;11&quot;/&gt;&lt;/elem&gt;&lt;elem m_fUsage=&quot;6.20506540339557430000E-001&quot;&gt;&lt;m_ppcolschidx val=&quot;0&quot;/&gt;&lt;m_rgb r=&quot;b7&quot; g=&quot;84&quot; b=&quot;84&quot;/&gt;&lt;/elem&gt;&lt;elem m_fUsage=&quot;5.37470833195205280000E-001&quot;&gt;&lt;m_ppcolschidx val=&quot;0&quot;/&gt;&lt;m_rgb r=&quot;c5&quot; g=&quot;a0&quot; b=&quot;a0&quot;/&gt;&lt;/elem&gt;&lt;elem m_fUsage=&quot;4.22298087940373430000E-001&quot;&gt;&lt;m_ppcolschidx val=&quot;0&quot;/&gt;&lt;m_rgb r=&quot;d6&quot; g=&quot;bf&quot; b=&quot;bf&quot;/&gt;&lt;/elem&gt;&lt;elem m_fUsage=&quot;2.57980839435674180000E-001&quot;&gt;&lt;m_ppcolschidx val=&quot;0&quot;/&gt;&lt;m_rgb r=&quot;73&quot; g=&quot;0&quot; b=&quot;0&quot;/&gt;&lt;/elem&gt;&lt;elem m_fUsage=&quot;1.65995699549193580000E-001&quot;&gt;&lt;m_ppcolschidx val=&quot;0&quot;/&gt;&lt;m_rgb r=&quot;4e&quot; g=&quot;c&quot; b=&quot;c&quot;/&gt;&lt;/elem&gt;&lt;/m_vecMRU&gt;&lt;/m_mruColor&gt;&lt;m_eweekdayFirstOfWeek val=&quot;2&quot;/&gt;&lt;m_eweekdayFirstOfWorkweek val=&quot;2&quot;/&gt;&lt;m_eweekdayFirstOfWeekend val=&quot;7&quot;/&gt;&lt;/CPresentation&gt;&lt;/root&gt;"/>
  <p:tag name="THINKCELLUNDODONOTDELETE" val="0"/>
</p:tagLst>
</file>

<file path=ppt/tags/tag4.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hinkcellActiveDocDoNotDelete"/>
</p:tagLst>
</file>

<file path=ppt/tags/tag6.xml><?xml version="1.0" encoding="utf-8"?>
<p:tagLst xmlns:p="http://schemas.openxmlformats.org/presentationml/2006/main">
  <p:tag name="THINKCELLSHAPEDONOTDELETE" val="thinkcellActiveDocDoNotDelete"/>
</p:tagLst>
</file>

<file path=ppt/tags/tag7.xml><?xml version="1.0" encoding="utf-8"?>
<p:tagLst xmlns:p="http://schemas.openxmlformats.org/presentationml/2006/main">
  <p:tag name="THINKCELLSHAPEDONOTDELETE" val="thinkcellActiveDocDoNotDelete"/>
</p:tagLst>
</file>

<file path=ppt/tags/tag8.xml><?xml version="1.0" encoding="utf-8"?>
<p:tagLst xmlns:p="http://schemas.openxmlformats.org/presentationml/2006/main">
  <p:tag name="THINKCELLSHAPEDONOTDELETE" val="pwpzEFF13M0WKgd4O5C57_A"/>
</p:tagLst>
</file>

<file path=ppt/tags/tag9.xml><?xml version="1.0" encoding="utf-8"?>
<p:tagLst xmlns:p="http://schemas.openxmlformats.org/presentationml/2006/main">
  <p:tag name="THINKCELLSHAPEDONOTDELETE" val="p0uy9cPoXIka_xjt35BcYNw"/>
</p:tagLst>
</file>

<file path=ppt/theme/theme1.xml><?xml version="1.0" encoding="utf-8"?>
<a:theme xmlns:a="http://schemas.openxmlformats.org/drawingml/2006/main" name="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noAutofit/>
      </a:bodyPr>
      <a:lstStyle>
        <a:defPPr algn="ctr">
          <a:lnSpc>
            <a:spcPct val="90000"/>
          </a:lnSpc>
          <a:spcBef>
            <a:spcPts val="900"/>
          </a:spcBef>
          <a:defRPr sz="1400" dirty="0" err="1" smtClean="0">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anose="020B0604020202020204" pitchFamily="34" charset="0"/>
            <a:cs typeface="Arial" panose="020B0604020202020204" pitchFamily="34" charset="0"/>
          </a:defRPr>
        </a:defPPr>
      </a:lstStyle>
    </a:txDef>
  </a:objectDefaults>
  <a:custClrLst>
    <a:custClr name="Custom Color 1">
      <a:srgbClr val="9B1717"/>
    </a:custClr>
    <a:custClr name="Custom Color 2">
      <a:srgbClr val="DCDC00"/>
    </a:custClr>
    <a:custClr name="Custom Color 3">
      <a:srgbClr val="289055"/>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0</TotalTime>
  <Words>21638</Words>
  <Application>WPS 演示</Application>
  <PresentationFormat>自定义</PresentationFormat>
  <Paragraphs>1455</Paragraphs>
  <Slides>29</Slides>
  <Notes>0</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7</vt:i4>
      </vt:variant>
      <vt:variant>
        <vt:lpstr>幻灯片标题</vt:lpstr>
      </vt:variant>
      <vt:variant>
        <vt:i4>29</vt:i4>
      </vt:variant>
    </vt:vector>
  </HeadingPairs>
  <TitlesOfParts>
    <vt:vector size="58" baseType="lpstr">
      <vt:lpstr>Arial</vt:lpstr>
      <vt:lpstr>宋体</vt:lpstr>
      <vt:lpstr>Wingdings</vt:lpstr>
      <vt:lpstr>Palatino Linotype</vt:lpstr>
      <vt:lpstr>华文楷体</vt:lpstr>
      <vt:lpstr>Vrinda</vt:lpstr>
      <vt:lpstr>Segoe UI Symbol</vt:lpstr>
      <vt:lpstr>PMingLiU</vt:lpstr>
      <vt:lpstr>MingLiU-ExtB</vt:lpstr>
      <vt:lpstr>Palatino Linotype</vt:lpstr>
      <vt:lpstr>Times New Roman</vt:lpstr>
      <vt:lpstr>微软雅黑</vt:lpstr>
      <vt:lpstr>Segoe WPC</vt:lpstr>
      <vt:lpstr>Segoe Print</vt:lpstr>
      <vt:lpstr>Arial Unicode MS</vt:lpstr>
      <vt:lpstr>等线</vt:lpstr>
      <vt:lpstr>Wingdings</vt:lpstr>
      <vt:lpstr>MS PGothic</vt:lpstr>
      <vt:lpstr>Wingdings 2</vt:lpstr>
      <vt:lpstr>楷体</vt:lpstr>
      <vt:lpstr>Calibri</vt:lpstr>
      <vt:lpstr>CR Onlytext</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Valuation of </vt:lpstr>
      <vt:lpstr>Key Takeaways</vt:lpstr>
      <vt:lpstr>CONTENT</vt:lpstr>
      <vt:lpstr>PART I: Company Profile </vt:lpstr>
      <vt:lpstr>PART I: Company Profile </vt:lpstr>
      <vt:lpstr>PART I: Company Profile </vt:lpstr>
      <vt:lpstr>PART I: Company Profile </vt:lpstr>
      <vt:lpstr>PART I: Company Profile </vt:lpstr>
      <vt:lpstr>PART I: Company Profile </vt:lpstr>
      <vt:lpstr>PART I: Company Profile </vt:lpstr>
      <vt:lpstr>PART II: IPO Review</vt:lpstr>
      <vt:lpstr>PART II: IPO Review</vt:lpstr>
      <vt:lpstr>PART II: IPO Review</vt:lpstr>
      <vt:lpstr>PART II: IPO Review</vt:lpstr>
      <vt:lpstr>PART III: Valuation</vt:lpstr>
      <vt:lpstr>DCF: Calculation of WACC</vt:lpstr>
      <vt:lpstr>DCF: Prediction of Revenue &amp; Profit</vt:lpstr>
      <vt:lpstr>DCF: Prediction of Revenue &amp; Profit</vt:lpstr>
      <vt:lpstr>DCF: Prediction of Revenue &amp; Profit</vt:lpstr>
      <vt:lpstr>DCF: Prediction of Revenue &amp; Profit</vt:lpstr>
      <vt:lpstr>DCF: Free Cash Flow Model</vt:lpstr>
      <vt:lpstr>DCF: Sensitive test</vt:lpstr>
      <vt:lpstr>Relative Valuation ——under PE, EV/EBITDA, PS</vt:lpstr>
      <vt:lpstr>PART IV: Additional Discussion</vt:lpstr>
      <vt:lpstr>Market comparison in US and Hong Kong</vt:lpstr>
      <vt:lpstr>Price in the US and the Hong Kong stock market</vt:lpstr>
      <vt:lpstr>Gains and losses of all possible parties </vt:lpstr>
      <vt:lpstr>PowerPoint 演示文稿</vt:lpstr>
      <vt:lpstr>Possible trading strategy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咕咕咕</cp:lastModifiedBy>
  <cp:revision>2</cp:revision>
  <dcterms:created xsi:type="dcterms:W3CDTF">2014-03-26T02:17:00Z</dcterms:created>
  <dcterms:modified xsi:type="dcterms:W3CDTF">2025-01-08T15:47:20Z</dcterms:modified>
  <cp:version>112013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25B391F70B0245B189B5E962A9DD9D8D_13</vt:lpwstr>
  </property>
  <property fmtid="{D5CDD505-2E9C-101B-9397-08002B2CF9AE}" pid="3" name="KSOProductBuildVer">
    <vt:lpwstr>2052-12.1.0.19770</vt:lpwstr>
  </property>
</Properties>
</file>